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256" r:id="rId5"/>
    <p:sldId id="266" r:id="rId6"/>
    <p:sldId id="378" r:id="rId7"/>
    <p:sldId id="379" r:id="rId8"/>
    <p:sldId id="347" r:id="rId9"/>
    <p:sldId id="265" r:id="rId10"/>
    <p:sldId id="267" r:id="rId11"/>
    <p:sldId id="386" r:id="rId12"/>
    <p:sldId id="269" r:id="rId13"/>
    <p:sldId id="348" r:id="rId14"/>
    <p:sldId id="271" r:id="rId15"/>
    <p:sldId id="277" r:id="rId16"/>
    <p:sldId id="278" r:id="rId17"/>
    <p:sldId id="349" r:id="rId18"/>
    <p:sldId id="279" r:id="rId19"/>
    <p:sldId id="387" r:id="rId20"/>
    <p:sldId id="284" r:id="rId21"/>
    <p:sldId id="291" r:id="rId22"/>
    <p:sldId id="380" r:id="rId23"/>
    <p:sldId id="292" r:id="rId24"/>
    <p:sldId id="294" r:id="rId25"/>
    <p:sldId id="299" r:id="rId26"/>
    <p:sldId id="300" r:id="rId27"/>
    <p:sldId id="297" r:id="rId28"/>
    <p:sldId id="302" r:id="rId29"/>
    <p:sldId id="306" r:id="rId30"/>
    <p:sldId id="308" r:id="rId31"/>
    <p:sldId id="309" r:id="rId32"/>
    <p:sldId id="316" r:id="rId33"/>
    <p:sldId id="315" r:id="rId34"/>
    <p:sldId id="317" r:id="rId35"/>
    <p:sldId id="318" r:id="rId36"/>
    <p:sldId id="321" r:id="rId37"/>
    <p:sldId id="322" r:id="rId38"/>
    <p:sldId id="323" r:id="rId39"/>
    <p:sldId id="328" r:id="rId40"/>
    <p:sldId id="329" r:id="rId41"/>
    <p:sldId id="330" r:id="rId42"/>
    <p:sldId id="331" r:id="rId43"/>
    <p:sldId id="338" r:id="rId44"/>
    <p:sldId id="333" r:id="rId45"/>
    <p:sldId id="336" r:id="rId46"/>
    <p:sldId id="343" r:id="rId47"/>
    <p:sldId id="340" r:id="rId48"/>
    <p:sldId id="382" r:id="rId49"/>
    <p:sldId id="383" r:id="rId50"/>
    <p:sldId id="384" r:id="rId51"/>
    <p:sldId id="351" r:id="rId52"/>
    <p:sldId id="385" r:id="rId53"/>
    <p:sldId id="388"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369" r:id="rId69"/>
    <p:sldId id="371" r:id="rId70"/>
    <p:sldId id="375" r:id="rId71"/>
    <p:sldId id="376" r:id="rId72"/>
    <p:sldId id="374" r:id="rId73"/>
    <p:sldId id="377" r:id="rId7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0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AE296-8693-4211-8D63-1CBA7CBB443B}"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BEAF22A-36B5-4042-9D20-AEEDC6FB973C}">
      <dgm:prSet/>
      <dgm:spPr/>
      <dgm:t>
        <a:bodyPr/>
        <a:lstStyle/>
        <a:p>
          <a:r>
            <a:rPr lang="en-US" b="0" i="0" dirty="0"/>
            <a:t>Ta </a:t>
          </a:r>
          <a:r>
            <a:rPr lang="en-US" b="0" i="0" dirty="0" err="1"/>
            <a:t>reda</a:t>
          </a:r>
          <a:r>
            <a:rPr lang="en-US" b="0" i="0" dirty="0"/>
            <a:t> </a:t>
          </a:r>
          <a:r>
            <a:rPr lang="en-US" b="0" i="0" dirty="0" err="1"/>
            <a:t>på</a:t>
          </a:r>
          <a:r>
            <a:rPr lang="en-US" b="0" i="0" dirty="0"/>
            <a:t> om du </a:t>
          </a:r>
          <a:r>
            <a:rPr lang="en-US" b="0" i="0" dirty="0" err="1"/>
            <a:t>är</a:t>
          </a:r>
          <a:r>
            <a:rPr lang="en-US" b="0" i="0" dirty="0"/>
            <a:t> </a:t>
          </a:r>
          <a:r>
            <a:rPr lang="en-US" b="0" i="0" dirty="0" err="1"/>
            <a:t>berättigad</a:t>
          </a:r>
          <a:r>
            <a:rPr lang="en-US" b="0" i="0" dirty="0"/>
            <a:t> till </a:t>
          </a:r>
          <a:r>
            <a:rPr lang="en-US" b="0" i="0" dirty="0" err="1"/>
            <a:t>studerande</a:t>
          </a:r>
          <a:r>
            <a:rPr lang="en-US" b="0" i="0" dirty="0"/>
            <a:t>- </a:t>
          </a:r>
          <a:r>
            <a:rPr lang="en-US" b="0" i="0" dirty="0" err="1"/>
            <a:t>eller</a:t>
          </a:r>
          <a:r>
            <a:rPr lang="en-US" b="0" i="0" dirty="0"/>
            <a:t> </a:t>
          </a:r>
          <a:r>
            <a:rPr lang="en-US" b="0" i="0" dirty="0" err="1"/>
            <a:t>andra</a:t>
          </a:r>
          <a:r>
            <a:rPr lang="en-US" b="0" i="0" dirty="0"/>
            <a:t> </a:t>
          </a:r>
          <a:r>
            <a:rPr lang="en-US" b="0" i="0" dirty="0" err="1"/>
            <a:t>rabatter</a:t>
          </a:r>
          <a:r>
            <a:rPr lang="en-US" b="0" i="0" dirty="0"/>
            <a:t>.</a:t>
          </a:r>
          <a:endParaRPr lang="en-US" dirty="0"/>
        </a:p>
      </dgm:t>
    </dgm:pt>
    <dgm:pt modelId="{086F8F43-DD01-4F34-81A8-EB4F367E8768}" type="parTrans" cxnId="{12045F9D-9660-4F39-BB87-F8184D5C0F97}">
      <dgm:prSet/>
      <dgm:spPr/>
      <dgm:t>
        <a:bodyPr/>
        <a:lstStyle/>
        <a:p>
          <a:endParaRPr lang="en-US"/>
        </a:p>
      </dgm:t>
    </dgm:pt>
    <dgm:pt modelId="{B96D3CE7-483C-480B-9802-830128873A1A}" type="sibTrans" cxnId="{12045F9D-9660-4F39-BB87-F8184D5C0F97}">
      <dgm:prSet/>
      <dgm:spPr/>
      <dgm:t>
        <a:bodyPr/>
        <a:lstStyle/>
        <a:p>
          <a:endParaRPr lang="en-US"/>
        </a:p>
      </dgm:t>
    </dgm:pt>
    <dgm:pt modelId="{3CAC12B6-1C70-4F4C-AD91-9A2BAC3A8058}">
      <dgm:prSet/>
      <dgm:spPr/>
      <dgm:t>
        <a:bodyPr/>
        <a:lstStyle/>
        <a:p>
          <a:r>
            <a:rPr lang="en-US" b="0" i="0"/>
            <a:t>Månadskortet blir ofta billigare är enkelbiljetterna.</a:t>
          </a:r>
          <a:endParaRPr lang="en-US"/>
        </a:p>
      </dgm:t>
    </dgm:pt>
    <dgm:pt modelId="{736D0753-D3BB-4453-BD4A-942D6655804C}" type="parTrans" cxnId="{A598C9C2-2791-4FF2-8506-E9E6E3F6864E}">
      <dgm:prSet/>
      <dgm:spPr/>
      <dgm:t>
        <a:bodyPr/>
        <a:lstStyle/>
        <a:p>
          <a:endParaRPr lang="en-US"/>
        </a:p>
      </dgm:t>
    </dgm:pt>
    <dgm:pt modelId="{A9884330-42A0-4836-A256-1547004A2301}" type="sibTrans" cxnId="{A598C9C2-2791-4FF2-8506-E9E6E3F6864E}">
      <dgm:prSet/>
      <dgm:spPr/>
      <dgm:t>
        <a:bodyPr/>
        <a:lstStyle/>
        <a:p>
          <a:endParaRPr lang="en-US"/>
        </a:p>
      </dgm:t>
    </dgm:pt>
    <dgm:pt modelId="{70DBFB97-F1C5-4D41-8E63-3A68E9D8CF6F}">
      <dgm:prSet/>
      <dgm:spPr/>
      <dgm:t>
        <a:bodyPr/>
        <a:lstStyle/>
        <a:p>
          <a:r>
            <a:rPr lang="en-US" b="0" i="0"/>
            <a:t>Att lyda trafikreglerna kan vara annorlunda än i Finland och trafiken kan till och med vara kaotiskt (t.ex. Indien). Var på din vakt i trafiken. Beakta vänstertrafiken t.ex. i Storbritannien.</a:t>
          </a:r>
          <a:endParaRPr lang="en-US"/>
        </a:p>
      </dgm:t>
    </dgm:pt>
    <dgm:pt modelId="{F0508167-EFAA-4919-98D8-8DB31E0F3A30}" type="parTrans" cxnId="{D7249921-1900-48BC-A3D4-D567614D586D}">
      <dgm:prSet/>
      <dgm:spPr/>
      <dgm:t>
        <a:bodyPr/>
        <a:lstStyle/>
        <a:p>
          <a:endParaRPr lang="en-US"/>
        </a:p>
      </dgm:t>
    </dgm:pt>
    <dgm:pt modelId="{E9F2FF6F-9EB5-4E9D-8FE9-55843C00DB44}" type="sibTrans" cxnId="{D7249921-1900-48BC-A3D4-D567614D586D}">
      <dgm:prSet/>
      <dgm:spPr/>
      <dgm:t>
        <a:bodyPr/>
        <a:lstStyle/>
        <a:p>
          <a:endParaRPr lang="en-US"/>
        </a:p>
      </dgm:t>
    </dgm:pt>
    <dgm:pt modelId="{226C54AA-E729-4F6F-A204-3F3AD354C8AB}">
      <dgm:prSet/>
      <dgm:spPr/>
      <dgm:t>
        <a:bodyPr/>
        <a:lstStyle/>
        <a:p>
          <a:r>
            <a:rPr lang="en-US" b="0" i="0"/>
            <a:t>Vår lokal kontaktperson ger råd angående var du kan köpa bussbiljetter, hur du kommer till arbetsplatsen mm. Det lönar sig förstås</a:t>
          </a:r>
          <a:endParaRPr lang="en-US"/>
        </a:p>
      </dgm:t>
    </dgm:pt>
    <dgm:pt modelId="{355C042D-C63F-452C-B982-49E2B7F580BB}" type="parTrans" cxnId="{F4A3690E-1317-496A-81A4-BE4C81B16F4E}">
      <dgm:prSet/>
      <dgm:spPr/>
      <dgm:t>
        <a:bodyPr/>
        <a:lstStyle/>
        <a:p>
          <a:endParaRPr lang="en-US"/>
        </a:p>
      </dgm:t>
    </dgm:pt>
    <dgm:pt modelId="{45F9509F-2363-40ED-8D0C-53606C83C9A1}" type="sibTrans" cxnId="{F4A3690E-1317-496A-81A4-BE4C81B16F4E}">
      <dgm:prSet/>
      <dgm:spPr/>
      <dgm:t>
        <a:bodyPr/>
        <a:lstStyle/>
        <a:p>
          <a:endParaRPr lang="en-US"/>
        </a:p>
      </dgm:t>
    </dgm:pt>
    <dgm:pt modelId="{652EE9C6-3506-40FA-BF4C-D09655BF7D91}" type="pres">
      <dgm:prSet presAssocID="{4E0AE296-8693-4211-8D63-1CBA7CBB443B}" presName="outerComposite" presStyleCnt="0">
        <dgm:presLayoutVars>
          <dgm:chMax val="5"/>
          <dgm:dir/>
          <dgm:resizeHandles val="exact"/>
        </dgm:presLayoutVars>
      </dgm:prSet>
      <dgm:spPr/>
    </dgm:pt>
    <dgm:pt modelId="{2EEABD5B-DD9A-4E3B-AE10-600AF3FB79D0}" type="pres">
      <dgm:prSet presAssocID="{4E0AE296-8693-4211-8D63-1CBA7CBB443B}" presName="dummyMaxCanvas" presStyleCnt="0">
        <dgm:presLayoutVars/>
      </dgm:prSet>
      <dgm:spPr/>
    </dgm:pt>
    <dgm:pt modelId="{F3685C18-6D67-4140-83DA-E3D6828B717A}" type="pres">
      <dgm:prSet presAssocID="{4E0AE296-8693-4211-8D63-1CBA7CBB443B}" presName="FourNodes_1" presStyleLbl="node1" presStyleIdx="0" presStyleCnt="4">
        <dgm:presLayoutVars>
          <dgm:bulletEnabled val="1"/>
        </dgm:presLayoutVars>
      </dgm:prSet>
      <dgm:spPr/>
    </dgm:pt>
    <dgm:pt modelId="{CA9856FD-9470-4BFA-BA64-1608AB56BE52}" type="pres">
      <dgm:prSet presAssocID="{4E0AE296-8693-4211-8D63-1CBA7CBB443B}" presName="FourNodes_2" presStyleLbl="node1" presStyleIdx="1" presStyleCnt="4">
        <dgm:presLayoutVars>
          <dgm:bulletEnabled val="1"/>
        </dgm:presLayoutVars>
      </dgm:prSet>
      <dgm:spPr/>
    </dgm:pt>
    <dgm:pt modelId="{8FF3292E-3690-4995-8C3C-77E9F6E7D656}" type="pres">
      <dgm:prSet presAssocID="{4E0AE296-8693-4211-8D63-1CBA7CBB443B}" presName="FourNodes_3" presStyleLbl="node1" presStyleIdx="2" presStyleCnt="4">
        <dgm:presLayoutVars>
          <dgm:bulletEnabled val="1"/>
        </dgm:presLayoutVars>
      </dgm:prSet>
      <dgm:spPr/>
    </dgm:pt>
    <dgm:pt modelId="{0BBC6770-7B29-49F1-A54C-757C330A61A5}" type="pres">
      <dgm:prSet presAssocID="{4E0AE296-8693-4211-8D63-1CBA7CBB443B}" presName="FourNodes_4" presStyleLbl="node1" presStyleIdx="3" presStyleCnt="4">
        <dgm:presLayoutVars>
          <dgm:bulletEnabled val="1"/>
        </dgm:presLayoutVars>
      </dgm:prSet>
      <dgm:spPr/>
    </dgm:pt>
    <dgm:pt modelId="{0D881E6E-316A-464F-97F9-D9419C5FFEA7}" type="pres">
      <dgm:prSet presAssocID="{4E0AE296-8693-4211-8D63-1CBA7CBB443B}" presName="FourConn_1-2" presStyleLbl="fgAccFollowNode1" presStyleIdx="0" presStyleCnt="3">
        <dgm:presLayoutVars>
          <dgm:bulletEnabled val="1"/>
        </dgm:presLayoutVars>
      </dgm:prSet>
      <dgm:spPr/>
    </dgm:pt>
    <dgm:pt modelId="{165DC030-856A-463F-BC18-F75FCDD4AAF2}" type="pres">
      <dgm:prSet presAssocID="{4E0AE296-8693-4211-8D63-1CBA7CBB443B}" presName="FourConn_2-3" presStyleLbl="fgAccFollowNode1" presStyleIdx="1" presStyleCnt="3">
        <dgm:presLayoutVars>
          <dgm:bulletEnabled val="1"/>
        </dgm:presLayoutVars>
      </dgm:prSet>
      <dgm:spPr/>
    </dgm:pt>
    <dgm:pt modelId="{6950E312-18B3-427E-9254-4357D7EDA0D3}" type="pres">
      <dgm:prSet presAssocID="{4E0AE296-8693-4211-8D63-1CBA7CBB443B}" presName="FourConn_3-4" presStyleLbl="fgAccFollowNode1" presStyleIdx="2" presStyleCnt="3">
        <dgm:presLayoutVars>
          <dgm:bulletEnabled val="1"/>
        </dgm:presLayoutVars>
      </dgm:prSet>
      <dgm:spPr/>
    </dgm:pt>
    <dgm:pt modelId="{713645B2-1887-4DFD-AF27-D29CF780B17A}" type="pres">
      <dgm:prSet presAssocID="{4E0AE296-8693-4211-8D63-1CBA7CBB443B}" presName="FourNodes_1_text" presStyleLbl="node1" presStyleIdx="3" presStyleCnt="4">
        <dgm:presLayoutVars>
          <dgm:bulletEnabled val="1"/>
        </dgm:presLayoutVars>
      </dgm:prSet>
      <dgm:spPr/>
    </dgm:pt>
    <dgm:pt modelId="{14E37C08-D574-490B-823A-C775255C701F}" type="pres">
      <dgm:prSet presAssocID="{4E0AE296-8693-4211-8D63-1CBA7CBB443B}" presName="FourNodes_2_text" presStyleLbl="node1" presStyleIdx="3" presStyleCnt="4">
        <dgm:presLayoutVars>
          <dgm:bulletEnabled val="1"/>
        </dgm:presLayoutVars>
      </dgm:prSet>
      <dgm:spPr/>
    </dgm:pt>
    <dgm:pt modelId="{3C6A9A11-F07B-477B-920C-9238848A5E16}" type="pres">
      <dgm:prSet presAssocID="{4E0AE296-8693-4211-8D63-1CBA7CBB443B}" presName="FourNodes_3_text" presStyleLbl="node1" presStyleIdx="3" presStyleCnt="4">
        <dgm:presLayoutVars>
          <dgm:bulletEnabled val="1"/>
        </dgm:presLayoutVars>
      </dgm:prSet>
      <dgm:spPr/>
    </dgm:pt>
    <dgm:pt modelId="{03DD99E2-7AD0-4A52-AA96-5CCF06AA4514}" type="pres">
      <dgm:prSet presAssocID="{4E0AE296-8693-4211-8D63-1CBA7CBB443B}" presName="FourNodes_4_text" presStyleLbl="node1" presStyleIdx="3" presStyleCnt="4">
        <dgm:presLayoutVars>
          <dgm:bulletEnabled val="1"/>
        </dgm:presLayoutVars>
      </dgm:prSet>
      <dgm:spPr/>
    </dgm:pt>
  </dgm:ptLst>
  <dgm:cxnLst>
    <dgm:cxn modelId="{E4D04803-D9CD-4D08-BD85-8D6A7722480C}" type="presOf" srcId="{226C54AA-E729-4F6F-A204-3F3AD354C8AB}" destId="{03DD99E2-7AD0-4A52-AA96-5CCF06AA4514}" srcOrd="1" destOrd="0" presId="urn:microsoft.com/office/officeart/2005/8/layout/vProcess5"/>
    <dgm:cxn modelId="{FE130B07-7962-4D36-B7CD-53E071A8BC0E}" type="presOf" srcId="{E9F2FF6F-9EB5-4E9D-8FE9-55843C00DB44}" destId="{6950E312-18B3-427E-9254-4357D7EDA0D3}" srcOrd="0" destOrd="0" presId="urn:microsoft.com/office/officeart/2005/8/layout/vProcess5"/>
    <dgm:cxn modelId="{D4564C09-BAD9-47C1-AE08-C469D89AF793}" type="presOf" srcId="{B96D3CE7-483C-480B-9802-830128873A1A}" destId="{0D881E6E-316A-464F-97F9-D9419C5FFEA7}" srcOrd="0" destOrd="0" presId="urn:microsoft.com/office/officeart/2005/8/layout/vProcess5"/>
    <dgm:cxn modelId="{F4A3690E-1317-496A-81A4-BE4C81B16F4E}" srcId="{4E0AE296-8693-4211-8D63-1CBA7CBB443B}" destId="{226C54AA-E729-4F6F-A204-3F3AD354C8AB}" srcOrd="3" destOrd="0" parTransId="{355C042D-C63F-452C-B982-49E2B7F580BB}" sibTransId="{45F9509F-2363-40ED-8D0C-53606C83C9A1}"/>
    <dgm:cxn modelId="{D7249921-1900-48BC-A3D4-D567614D586D}" srcId="{4E0AE296-8693-4211-8D63-1CBA7CBB443B}" destId="{70DBFB97-F1C5-4D41-8E63-3A68E9D8CF6F}" srcOrd="2" destOrd="0" parTransId="{F0508167-EFAA-4919-98D8-8DB31E0F3A30}" sibTransId="{E9F2FF6F-9EB5-4E9D-8FE9-55843C00DB44}"/>
    <dgm:cxn modelId="{16E7492E-3BC9-4226-A3E6-2E0305554BDD}" type="presOf" srcId="{2BEAF22A-36B5-4042-9D20-AEEDC6FB973C}" destId="{713645B2-1887-4DFD-AF27-D29CF780B17A}" srcOrd="1" destOrd="0" presId="urn:microsoft.com/office/officeart/2005/8/layout/vProcess5"/>
    <dgm:cxn modelId="{55914B60-5ACD-4027-A106-213DFB14BA3B}" type="presOf" srcId="{70DBFB97-F1C5-4D41-8E63-3A68E9D8CF6F}" destId="{3C6A9A11-F07B-477B-920C-9238848A5E16}" srcOrd="1" destOrd="0" presId="urn:microsoft.com/office/officeart/2005/8/layout/vProcess5"/>
    <dgm:cxn modelId="{6CCB6D61-2DB8-417B-9E1F-898BB06A1B43}" type="presOf" srcId="{A9884330-42A0-4836-A256-1547004A2301}" destId="{165DC030-856A-463F-BC18-F75FCDD4AAF2}" srcOrd="0" destOrd="0" presId="urn:microsoft.com/office/officeart/2005/8/layout/vProcess5"/>
    <dgm:cxn modelId="{D684976B-E284-4034-9BC6-E51E68FF852F}" type="presOf" srcId="{3CAC12B6-1C70-4F4C-AD91-9A2BAC3A8058}" destId="{CA9856FD-9470-4BFA-BA64-1608AB56BE52}" srcOrd="0" destOrd="0" presId="urn:microsoft.com/office/officeart/2005/8/layout/vProcess5"/>
    <dgm:cxn modelId="{DE01A97A-7207-41DF-879D-A1DFA002990D}" type="presOf" srcId="{70DBFB97-F1C5-4D41-8E63-3A68E9D8CF6F}" destId="{8FF3292E-3690-4995-8C3C-77E9F6E7D656}" srcOrd="0" destOrd="0" presId="urn:microsoft.com/office/officeart/2005/8/layout/vProcess5"/>
    <dgm:cxn modelId="{12045F9D-9660-4F39-BB87-F8184D5C0F97}" srcId="{4E0AE296-8693-4211-8D63-1CBA7CBB443B}" destId="{2BEAF22A-36B5-4042-9D20-AEEDC6FB973C}" srcOrd="0" destOrd="0" parTransId="{086F8F43-DD01-4F34-81A8-EB4F367E8768}" sibTransId="{B96D3CE7-483C-480B-9802-830128873A1A}"/>
    <dgm:cxn modelId="{77451CBB-E552-4BCC-A1C6-0F86954AB925}" type="presOf" srcId="{226C54AA-E729-4F6F-A204-3F3AD354C8AB}" destId="{0BBC6770-7B29-49F1-A54C-757C330A61A5}" srcOrd="0" destOrd="0" presId="urn:microsoft.com/office/officeart/2005/8/layout/vProcess5"/>
    <dgm:cxn modelId="{A598C9C2-2791-4FF2-8506-E9E6E3F6864E}" srcId="{4E0AE296-8693-4211-8D63-1CBA7CBB443B}" destId="{3CAC12B6-1C70-4F4C-AD91-9A2BAC3A8058}" srcOrd="1" destOrd="0" parTransId="{736D0753-D3BB-4453-BD4A-942D6655804C}" sibTransId="{A9884330-42A0-4836-A256-1547004A2301}"/>
    <dgm:cxn modelId="{89B7DCD8-6CAD-49FE-B8F8-D561D9CC9EEA}" type="presOf" srcId="{2BEAF22A-36B5-4042-9D20-AEEDC6FB973C}" destId="{F3685C18-6D67-4140-83DA-E3D6828B717A}" srcOrd="0" destOrd="0" presId="urn:microsoft.com/office/officeart/2005/8/layout/vProcess5"/>
    <dgm:cxn modelId="{FDB3E7FD-E0D8-43F1-AC6A-F9362DCAF9D3}" type="presOf" srcId="{3CAC12B6-1C70-4F4C-AD91-9A2BAC3A8058}" destId="{14E37C08-D574-490B-823A-C775255C701F}" srcOrd="1" destOrd="0" presId="urn:microsoft.com/office/officeart/2005/8/layout/vProcess5"/>
    <dgm:cxn modelId="{077F26FE-D92B-4916-BCB4-9B5CCFDEA1DD}" type="presOf" srcId="{4E0AE296-8693-4211-8D63-1CBA7CBB443B}" destId="{652EE9C6-3506-40FA-BF4C-D09655BF7D91}" srcOrd="0" destOrd="0" presId="urn:microsoft.com/office/officeart/2005/8/layout/vProcess5"/>
    <dgm:cxn modelId="{EC7638D6-3033-49AC-9988-5C62AAC528D0}" type="presParOf" srcId="{652EE9C6-3506-40FA-BF4C-D09655BF7D91}" destId="{2EEABD5B-DD9A-4E3B-AE10-600AF3FB79D0}" srcOrd="0" destOrd="0" presId="urn:microsoft.com/office/officeart/2005/8/layout/vProcess5"/>
    <dgm:cxn modelId="{5B9B67DF-17F7-479A-B561-668F416DDF53}" type="presParOf" srcId="{652EE9C6-3506-40FA-BF4C-D09655BF7D91}" destId="{F3685C18-6D67-4140-83DA-E3D6828B717A}" srcOrd="1" destOrd="0" presId="urn:microsoft.com/office/officeart/2005/8/layout/vProcess5"/>
    <dgm:cxn modelId="{495CF7C8-422E-43CA-A842-711FA9FF6FE6}" type="presParOf" srcId="{652EE9C6-3506-40FA-BF4C-D09655BF7D91}" destId="{CA9856FD-9470-4BFA-BA64-1608AB56BE52}" srcOrd="2" destOrd="0" presId="urn:microsoft.com/office/officeart/2005/8/layout/vProcess5"/>
    <dgm:cxn modelId="{9A1D7EDC-E1C1-4913-9C6D-CED5E3C45A76}" type="presParOf" srcId="{652EE9C6-3506-40FA-BF4C-D09655BF7D91}" destId="{8FF3292E-3690-4995-8C3C-77E9F6E7D656}" srcOrd="3" destOrd="0" presId="urn:microsoft.com/office/officeart/2005/8/layout/vProcess5"/>
    <dgm:cxn modelId="{6942FF23-AB56-4B1F-BCDE-012BDD0BB287}" type="presParOf" srcId="{652EE9C6-3506-40FA-BF4C-D09655BF7D91}" destId="{0BBC6770-7B29-49F1-A54C-757C330A61A5}" srcOrd="4" destOrd="0" presId="urn:microsoft.com/office/officeart/2005/8/layout/vProcess5"/>
    <dgm:cxn modelId="{8E872BDB-0BA3-424C-9868-82F6C9635773}" type="presParOf" srcId="{652EE9C6-3506-40FA-BF4C-D09655BF7D91}" destId="{0D881E6E-316A-464F-97F9-D9419C5FFEA7}" srcOrd="5" destOrd="0" presId="urn:microsoft.com/office/officeart/2005/8/layout/vProcess5"/>
    <dgm:cxn modelId="{07984E4F-1950-4A54-9A0C-96B59816BC49}" type="presParOf" srcId="{652EE9C6-3506-40FA-BF4C-D09655BF7D91}" destId="{165DC030-856A-463F-BC18-F75FCDD4AAF2}" srcOrd="6" destOrd="0" presId="urn:microsoft.com/office/officeart/2005/8/layout/vProcess5"/>
    <dgm:cxn modelId="{60FBDDEA-B4C4-42B5-B5B3-AB5D46BA5D5F}" type="presParOf" srcId="{652EE9C6-3506-40FA-BF4C-D09655BF7D91}" destId="{6950E312-18B3-427E-9254-4357D7EDA0D3}" srcOrd="7" destOrd="0" presId="urn:microsoft.com/office/officeart/2005/8/layout/vProcess5"/>
    <dgm:cxn modelId="{7E00CDCB-0965-4C6C-BED7-A7399D180335}" type="presParOf" srcId="{652EE9C6-3506-40FA-BF4C-D09655BF7D91}" destId="{713645B2-1887-4DFD-AF27-D29CF780B17A}" srcOrd="8" destOrd="0" presId="urn:microsoft.com/office/officeart/2005/8/layout/vProcess5"/>
    <dgm:cxn modelId="{B2568D24-C068-4456-8AEF-266BA6262FF0}" type="presParOf" srcId="{652EE9C6-3506-40FA-BF4C-D09655BF7D91}" destId="{14E37C08-D574-490B-823A-C775255C701F}" srcOrd="9" destOrd="0" presId="urn:microsoft.com/office/officeart/2005/8/layout/vProcess5"/>
    <dgm:cxn modelId="{BE07713A-9C4B-42B9-A068-7251B832BF9F}" type="presParOf" srcId="{652EE9C6-3506-40FA-BF4C-D09655BF7D91}" destId="{3C6A9A11-F07B-477B-920C-9238848A5E16}" srcOrd="10" destOrd="0" presId="urn:microsoft.com/office/officeart/2005/8/layout/vProcess5"/>
    <dgm:cxn modelId="{84823B9B-47A5-4E47-A181-AD14DEA4FF76}" type="presParOf" srcId="{652EE9C6-3506-40FA-BF4C-D09655BF7D91}" destId="{03DD99E2-7AD0-4A52-AA96-5CCF06AA451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85C18-6D67-4140-83DA-E3D6828B717A}">
      <dsp:nvSpPr>
        <dsp:cNvPr id="0" name=""/>
        <dsp:cNvSpPr/>
      </dsp:nvSpPr>
      <dsp:spPr>
        <a:xfrm>
          <a:off x="0" y="0"/>
          <a:ext cx="4311226" cy="995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dirty="0"/>
            <a:t>Ta </a:t>
          </a:r>
          <a:r>
            <a:rPr lang="en-US" sz="1300" b="0" i="0" kern="1200" dirty="0" err="1"/>
            <a:t>reda</a:t>
          </a:r>
          <a:r>
            <a:rPr lang="en-US" sz="1300" b="0" i="0" kern="1200" dirty="0"/>
            <a:t> </a:t>
          </a:r>
          <a:r>
            <a:rPr lang="en-US" sz="1300" b="0" i="0" kern="1200" dirty="0" err="1"/>
            <a:t>på</a:t>
          </a:r>
          <a:r>
            <a:rPr lang="en-US" sz="1300" b="0" i="0" kern="1200" dirty="0"/>
            <a:t> om du </a:t>
          </a:r>
          <a:r>
            <a:rPr lang="en-US" sz="1300" b="0" i="0" kern="1200" dirty="0" err="1"/>
            <a:t>är</a:t>
          </a:r>
          <a:r>
            <a:rPr lang="en-US" sz="1300" b="0" i="0" kern="1200" dirty="0"/>
            <a:t> </a:t>
          </a:r>
          <a:r>
            <a:rPr lang="en-US" sz="1300" b="0" i="0" kern="1200" dirty="0" err="1"/>
            <a:t>berättigad</a:t>
          </a:r>
          <a:r>
            <a:rPr lang="en-US" sz="1300" b="0" i="0" kern="1200" dirty="0"/>
            <a:t> till </a:t>
          </a:r>
          <a:r>
            <a:rPr lang="en-US" sz="1300" b="0" i="0" kern="1200" dirty="0" err="1"/>
            <a:t>studerande</a:t>
          </a:r>
          <a:r>
            <a:rPr lang="en-US" sz="1300" b="0" i="0" kern="1200" dirty="0"/>
            <a:t>- </a:t>
          </a:r>
          <a:r>
            <a:rPr lang="en-US" sz="1300" b="0" i="0" kern="1200" dirty="0" err="1"/>
            <a:t>eller</a:t>
          </a:r>
          <a:r>
            <a:rPr lang="en-US" sz="1300" b="0" i="0" kern="1200" dirty="0"/>
            <a:t> </a:t>
          </a:r>
          <a:r>
            <a:rPr lang="en-US" sz="1300" b="0" i="0" kern="1200" dirty="0" err="1"/>
            <a:t>andra</a:t>
          </a:r>
          <a:r>
            <a:rPr lang="en-US" sz="1300" b="0" i="0" kern="1200" dirty="0"/>
            <a:t> </a:t>
          </a:r>
          <a:r>
            <a:rPr lang="en-US" sz="1300" b="0" i="0" kern="1200" dirty="0" err="1"/>
            <a:t>rabatter</a:t>
          </a:r>
          <a:r>
            <a:rPr lang="en-US" sz="1300" b="0" i="0" kern="1200" dirty="0"/>
            <a:t>.</a:t>
          </a:r>
          <a:endParaRPr lang="en-US" sz="1300" kern="1200" dirty="0"/>
        </a:p>
      </dsp:txBody>
      <dsp:txXfrm>
        <a:off x="29146" y="29146"/>
        <a:ext cx="3153316" cy="936837"/>
      </dsp:txXfrm>
    </dsp:sp>
    <dsp:sp modelId="{CA9856FD-9470-4BFA-BA64-1608AB56BE52}">
      <dsp:nvSpPr>
        <dsp:cNvPr id="0" name=""/>
        <dsp:cNvSpPr/>
      </dsp:nvSpPr>
      <dsp:spPr>
        <a:xfrm>
          <a:off x="361065" y="1176062"/>
          <a:ext cx="4311226" cy="995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Månadskortet blir ofta billigare är enkelbiljetterna.</a:t>
          </a:r>
          <a:endParaRPr lang="en-US" sz="1300" kern="1200"/>
        </a:p>
      </dsp:txBody>
      <dsp:txXfrm>
        <a:off x="390211" y="1205208"/>
        <a:ext cx="3245035" cy="936837"/>
      </dsp:txXfrm>
    </dsp:sp>
    <dsp:sp modelId="{8FF3292E-3690-4995-8C3C-77E9F6E7D656}">
      <dsp:nvSpPr>
        <dsp:cNvPr id="0" name=""/>
        <dsp:cNvSpPr/>
      </dsp:nvSpPr>
      <dsp:spPr>
        <a:xfrm>
          <a:off x="716741" y="2352124"/>
          <a:ext cx="4311226" cy="995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Att lyda trafikreglerna kan vara annorlunda än i Finland och trafiken kan till och med vara kaotiskt (t.ex. Indien). Var på din vakt i trafiken. Beakta vänstertrafiken t.ex. i Storbritannien.</a:t>
          </a:r>
          <a:endParaRPr lang="en-US" sz="1300" kern="1200"/>
        </a:p>
      </dsp:txBody>
      <dsp:txXfrm>
        <a:off x="745887" y="2381270"/>
        <a:ext cx="3250424" cy="936837"/>
      </dsp:txXfrm>
    </dsp:sp>
    <dsp:sp modelId="{0BBC6770-7B29-49F1-A54C-757C330A61A5}">
      <dsp:nvSpPr>
        <dsp:cNvPr id="0" name=""/>
        <dsp:cNvSpPr/>
      </dsp:nvSpPr>
      <dsp:spPr>
        <a:xfrm>
          <a:off x="1077806" y="3528186"/>
          <a:ext cx="4311226" cy="995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Vår lokal kontaktperson ger råd angående var du kan köpa bussbiljetter, hur du kommer till arbetsplatsen mm. Det lönar sig förstås</a:t>
          </a:r>
          <a:endParaRPr lang="en-US" sz="1300" kern="1200"/>
        </a:p>
      </dsp:txBody>
      <dsp:txXfrm>
        <a:off x="1106952" y="3557332"/>
        <a:ext cx="3245035" cy="936837"/>
      </dsp:txXfrm>
    </dsp:sp>
    <dsp:sp modelId="{0D881E6E-316A-464F-97F9-D9419C5FFEA7}">
      <dsp:nvSpPr>
        <dsp:cNvPr id="0" name=""/>
        <dsp:cNvSpPr/>
      </dsp:nvSpPr>
      <dsp:spPr>
        <a:xfrm>
          <a:off x="3664392" y="762178"/>
          <a:ext cx="646834" cy="64683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809930" y="762178"/>
        <a:ext cx="355758" cy="486743"/>
      </dsp:txXfrm>
    </dsp:sp>
    <dsp:sp modelId="{165DC030-856A-463F-BC18-F75FCDD4AAF2}">
      <dsp:nvSpPr>
        <dsp:cNvPr id="0" name=""/>
        <dsp:cNvSpPr/>
      </dsp:nvSpPr>
      <dsp:spPr>
        <a:xfrm>
          <a:off x="4025457" y="1938240"/>
          <a:ext cx="646834" cy="64683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170995" y="1938240"/>
        <a:ext cx="355758" cy="486743"/>
      </dsp:txXfrm>
    </dsp:sp>
    <dsp:sp modelId="{6950E312-18B3-427E-9254-4357D7EDA0D3}">
      <dsp:nvSpPr>
        <dsp:cNvPr id="0" name=""/>
        <dsp:cNvSpPr/>
      </dsp:nvSpPr>
      <dsp:spPr>
        <a:xfrm>
          <a:off x="4381133" y="3114303"/>
          <a:ext cx="646834" cy="64683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526671" y="3114303"/>
        <a:ext cx="355758" cy="4867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4A10C-8B5F-4615-B136-B21CFF942DBF}" type="datetimeFigureOut">
              <a:rPr lang="fi-FI" smtClean="0"/>
              <a:t>14.11.2023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A9601-2E59-4918-BE21-578E63B9653F}" type="slidenum">
              <a:rPr lang="fi-FI" smtClean="0"/>
              <a:t>‹#›</a:t>
            </a:fld>
            <a:endParaRPr lang="fi-FI"/>
          </a:p>
        </p:txBody>
      </p:sp>
    </p:spTree>
    <p:extLst>
      <p:ext uri="{BB962C8B-B14F-4D97-AF65-F5344CB8AC3E}">
        <p14:creationId xmlns:p14="http://schemas.microsoft.com/office/powerpoint/2010/main" val="210579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2FA9601-2E59-4918-BE21-578E63B9653F}" type="slidenum">
              <a:rPr lang="fi-FI" smtClean="0"/>
              <a:t>16</a:t>
            </a:fld>
            <a:endParaRPr lang="fi-FI"/>
          </a:p>
        </p:txBody>
      </p:sp>
    </p:spTree>
    <p:extLst>
      <p:ext uri="{BB962C8B-B14F-4D97-AF65-F5344CB8AC3E}">
        <p14:creationId xmlns:p14="http://schemas.microsoft.com/office/powerpoint/2010/main" val="125493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2FA9601-2E59-4918-BE21-578E63B9653F}" type="slidenum">
              <a:rPr lang="fi-FI" smtClean="0"/>
              <a:t>29</a:t>
            </a:fld>
            <a:endParaRPr lang="fi-FI"/>
          </a:p>
        </p:txBody>
      </p:sp>
    </p:spTree>
    <p:extLst>
      <p:ext uri="{BB962C8B-B14F-4D97-AF65-F5344CB8AC3E}">
        <p14:creationId xmlns:p14="http://schemas.microsoft.com/office/powerpoint/2010/main" val="3175991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9563" y="2130426"/>
            <a:ext cx="8256917" cy="1470025"/>
          </a:xfrm>
        </p:spPr>
        <p:txBody>
          <a:bodyPr/>
          <a:lstStyle/>
          <a:p>
            <a:r>
              <a:rPr lang="en-US" dirty="0"/>
              <a:t>Click to edit Master title style</a:t>
            </a:r>
            <a:endParaRPr lang="fi-FI" dirty="0"/>
          </a:p>
        </p:txBody>
      </p:sp>
      <p:sp>
        <p:nvSpPr>
          <p:cNvPr id="3" name="Subtitle 2"/>
          <p:cNvSpPr>
            <a:spLocks noGrp="1"/>
          </p:cNvSpPr>
          <p:nvPr>
            <p:ph type="subTitle" idx="1"/>
          </p:nvPr>
        </p:nvSpPr>
        <p:spPr>
          <a:xfrm>
            <a:off x="2159563" y="3886200"/>
            <a:ext cx="820363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12192000" cy="332656"/>
          </a:xfrm>
          <a:prstGeom prst="rect">
            <a:avLst/>
          </a:prstGeom>
        </p:spPr>
      </p:pic>
    </p:spTree>
    <p:extLst>
      <p:ext uri="{BB962C8B-B14F-4D97-AF65-F5344CB8AC3E}">
        <p14:creationId xmlns:p14="http://schemas.microsoft.com/office/powerpoint/2010/main" val="393471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B6DE049-3052-4262-9E3C-0F63562AF857}" type="datetimeFigureOut">
              <a:rPr lang="fi-FI" smtClean="0"/>
              <a:t>14.11.2023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50104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B6DE049-3052-4262-9E3C-0F63562AF857}" type="datetimeFigureOut">
              <a:rPr lang="fi-FI" smtClean="0"/>
              <a:t>14.11.2023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23604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1478" y="274638"/>
            <a:ext cx="9697077" cy="5602634"/>
          </a:xfrm>
        </p:spPr>
        <p:txBody>
          <a:bodyPr/>
          <a:lstStyle/>
          <a:p>
            <a:r>
              <a:rPr lang="en-US" dirty="0"/>
              <a:t>Click to edit Master title style</a:t>
            </a:r>
            <a:endParaRPr lang="fi-FI" dirty="0"/>
          </a:p>
        </p:txBody>
      </p:sp>
      <p:sp>
        <p:nvSpPr>
          <p:cNvPr id="4" name="Date Placeholder 3"/>
          <p:cNvSpPr>
            <a:spLocks noGrp="1"/>
          </p:cNvSpPr>
          <p:nvPr>
            <p:ph type="dt" sz="half" idx="10"/>
          </p:nvPr>
        </p:nvSpPr>
        <p:spPr/>
        <p:txBody>
          <a:bodyPr/>
          <a:lstStyle/>
          <a:p>
            <a:fld id="{AB6DE049-3052-4262-9E3C-0F63562AF857}" type="datetimeFigureOut">
              <a:rPr lang="fi-FI" smtClean="0"/>
              <a:t>14.11.2023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9320"/>
            <a:ext cx="12192000" cy="548680"/>
          </a:xfrm>
          <a:prstGeom prst="rect">
            <a:avLst/>
          </a:prstGeom>
        </p:spPr>
      </p:pic>
    </p:spTree>
    <p:extLst>
      <p:ext uri="{BB962C8B-B14F-4D97-AF65-F5344CB8AC3E}">
        <p14:creationId xmlns:p14="http://schemas.microsoft.com/office/powerpoint/2010/main" val="279962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DE049-3052-4262-9E3C-0F63562AF857}" type="datetimeFigureOut">
              <a:rPr lang="fi-FI" smtClean="0"/>
              <a:t>14.11.2023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21168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AB6DE049-3052-4262-9E3C-0F63562AF857}" type="datetimeFigureOut">
              <a:rPr lang="fi-FI" smtClean="0"/>
              <a:t>14.11.2023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60625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AB6DE049-3052-4262-9E3C-0F63562AF857}" type="datetimeFigureOut">
              <a:rPr lang="fi-FI" smtClean="0"/>
              <a:t>14.11.2023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371812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AB6DE049-3052-4262-9E3C-0F63562AF857}" type="datetimeFigureOut">
              <a:rPr lang="fi-FI" smtClean="0"/>
              <a:t>14.11.2023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60094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DE049-3052-4262-9E3C-0F63562AF857}" type="datetimeFigureOut">
              <a:rPr lang="fi-FI" smtClean="0"/>
              <a:t>14.11.2023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169391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14.11.2023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31620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14.11.2023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29693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DE049-3052-4262-9E3C-0F63562AF857}" type="datetimeFigureOut">
              <a:rPr lang="fi-FI" smtClean="0"/>
              <a:t>14.11.2023</a:t>
            </a:fld>
            <a:endParaRPr lang="fi-FI"/>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5EA34-573B-4F1E-A605-BA9BE931F6F7}" type="slidenum">
              <a:rPr lang="fi-FI" smtClean="0"/>
              <a:t>‹#›</a:t>
            </a:fld>
            <a:endParaRPr lang="fi-FI"/>
          </a:p>
        </p:txBody>
      </p:sp>
    </p:spTree>
    <p:extLst>
      <p:ext uri="{BB962C8B-B14F-4D97-AF65-F5344CB8AC3E}">
        <p14:creationId xmlns:p14="http://schemas.microsoft.com/office/powerpoint/2010/main" val="278135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finavia.fi/sv/flygresan/pa-flygplatsen/incheck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forms.office.com/Pages/DesignPageV2.aspx?origin=NeoPortalPage&amp;subpage=design&amp;id=bA7GGSFQDUGrbMhGZzrorGYCLDkhEbJFr-ZVCn2MVMpURTBOT1I1Q1BaSUM1UDgzUFc1STBUVzZTVi4u"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kela.fi/web/sv/studiestod-utomlands"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s://um.fi/fore-utlandsresan"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youtu.be/gb_Sf9m2BDo"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ZGhlkXw10Z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9496" y="116633"/>
            <a:ext cx="9001000" cy="4401205"/>
          </a:xfrm>
          <a:prstGeom prst="rect">
            <a:avLst/>
          </a:prstGeom>
          <a:noFill/>
        </p:spPr>
        <p:txBody>
          <a:bodyPr wrap="square" rtlCol="0">
            <a:spAutoFit/>
          </a:bodyPr>
          <a:lstStyle/>
          <a:p>
            <a:pPr algn="ctr"/>
            <a:r>
              <a:rPr lang="sv-SE" sz="4000" dirty="0">
                <a:latin typeface="Arial" panose="020B0604020202020204" pitchFamily="34" charset="0"/>
                <a:cs typeface="Arial" panose="020B0604020202020204" pitchFamily="34" charset="0"/>
              </a:rPr>
              <a:t> </a:t>
            </a:r>
          </a:p>
          <a:p>
            <a:pPr algn="ctr"/>
            <a:endParaRPr lang="sv-SE" sz="4000" dirty="0">
              <a:latin typeface="Arial" panose="020B0604020202020204" pitchFamily="34" charset="0"/>
              <a:cs typeface="Arial" panose="020B0604020202020204" pitchFamily="34" charset="0"/>
            </a:endParaRPr>
          </a:p>
          <a:p>
            <a:pPr algn="ctr"/>
            <a:endParaRPr lang="sv-SE" sz="4000" dirty="0">
              <a:latin typeface="Arial" panose="020B0604020202020204" pitchFamily="34" charset="0"/>
              <a:cs typeface="Arial" panose="020B0604020202020204" pitchFamily="34" charset="0"/>
            </a:endParaRPr>
          </a:p>
          <a:p>
            <a:pPr algn="ctr"/>
            <a:endParaRPr lang="sv-SE" sz="4000" dirty="0">
              <a:latin typeface="Arial" panose="020B0604020202020204" pitchFamily="34" charset="0"/>
              <a:cs typeface="Arial" panose="020B0604020202020204" pitchFamily="34" charset="0"/>
            </a:endParaRPr>
          </a:p>
          <a:p>
            <a:pPr algn="ctr"/>
            <a:r>
              <a:rPr lang="sv-SE" sz="4000" dirty="0">
                <a:latin typeface="Arial" panose="020B0604020202020204" pitchFamily="34" charset="0"/>
                <a:cs typeface="Arial" panose="020B0604020202020204" pitchFamily="34" charset="0"/>
              </a:rPr>
              <a:t>Förberedande kurs 1 kp</a:t>
            </a:r>
          </a:p>
          <a:p>
            <a:pPr algn="ctr"/>
            <a:endParaRPr lang="sv-SE" sz="4000" b="1" dirty="0">
              <a:latin typeface="Arial" panose="020B0604020202020204" pitchFamily="34" charset="0"/>
              <a:cs typeface="Arial" panose="020B0604020202020204" pitchFamily="34" charset="0"/>
            </a:endParaRPr>
          </a:p>
          <a:p>
            <a:pPr algn="ctr"/>
            <a:endParaRPr lang="fi-FI" sz="4000" b="1" dirty="0">
              <a:latin typeface="Arial" panose="020B0604020202020204" pitchFamily="34" charset="0"/>
              <a:cs typeface="Arial" panose="020B0604020202020204" pitchFamily="34" charset="0"/>
            </a:endParaRPr>
          </a:p>
        </p:txBody>
      </p:sp>
      <p:sp>
        <p:nvSpPr>
          <p:cNvPr id="3" name="AutoShape 2" descr="Map of Europe Map of Europe. Detail from the World Atlas. Europe stock pictures, royalty-free photos &amp; images">
            <a:extLst>
              <a:ext uri="{FF2B5EF4-FFF2-40B4-BE49-F238E27FC236}">
                <a16:creationId xmlns:a16="http://schemas.microsoft.com/office/drawing/2014/main" id="{E0785AA2-BE9A-41C4-9CB5-62BCD0DBD5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 name="Picture 6" descr="Diagram&#10;&#10;Description automatically generated">
            <a:extLst>
              <a:ext uri="{FF2B5EF4-FFF2-40B4-BE49-F238E27FC236}">
                <a16:creationId xmlns:a16="http://schemas.microsoft.com/office/drawing/2014/main" id="{C22A8239-924B-4DCF-9358-406E26EC4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696" y="3653408"/>
            <a:ext cx="5662384" cy="2799928"/>
          </a:xfrm>
          <a:prstGeom prst="rect">
            <a:avLst/>
          </a:prstGeom>
        </p:spPr>
      </p:pic>
      <p:pic>
        <p:nvPicPr>
          <p:cNvPr id="4" name="Picture 3">
            <a:extLst>
              <a:ext uri="{FF2B5EF4-FFF2-40B4-BE49-F238E27FC236}">
                <a16:creationId xmlns:a16="http://schemas.microsoft.com/office/drawing/2014/main" id="{2E2C8F34-DF67-2E15-8158-B056DB18F448}"/>
              </a:ext>
            </a:extLst>
          </p:cNvPr>
          <p:cNvPicPr>
            <a:picLocks noChangeAspect="1"/>
          </p:cNvPicPr>
          <p:nvPr/>
        </p:nvPicPr>
        <p:blipFill>
          <a:blip r:embed="rId3"/>
          <a:stretch>
            <a:fillRect/>
          </a:stretch>
        </p:blipFill>
        <p:spPr>
          <a:xfrm>
            <a:off x="0" y="7612"/>
            <a:ext cx="7392144" cy="1549179"/>
          </a:xfrm>
          <a:prstGeom prst="rect">
            <a:avLst/>
          </a:prstGeom>
        </p:spPr>
      </p:pic>
      <p:pic>
        <p:nvPicPr>
          <p:cNvPr id="5" name="Picture 4">
            <a:extLst>
              <a:ext uri="{FF2B5EF4-FFF2-40B4-BE49-F238E27FC236}">
                <a16:creationId xmlns:a16="http://schemas.microsoft.com/office/drawing/2014/main" id="{1830394E-B2E9-39E4-560F-4F8886648CEF}"/>
              </a:ext>
            </a:extLst>
          </p:cNvPr>
          <p:cNvPicPr>
            <a:picLocks noChangeAspect="1"/>
          </p:cNvPicPr>
          <p:nvPr/>
        </p:nvPicPr>
        <p:blipFill>
          <a:blip r:embed="rId4"/>
          <a:stretch>
            <a:fillRect/>
          </a:stretch>
        </p:blipFill>
        <p:spPr>
          <a:xfrm>
            <a:off x="9991549" y="21154"/>
            <a:ext cx="2264351" cy="2056350"/>
          </a:xfrm>
          <a:prstGeom prst="rect">
            <a:avLst/>
          </a:prstGeom>
        </p:spPr>
      </p:pic>
    </p:spTree>
    <p:extLst>
      <p:ext uri="{BB962C8B-B14F-4D97-AF65-F5344CB8AC3E}">
        <p14:creationId xmlns:p14="http://schemas.microsoft.com/office/powerpoint/2010/main" val="199601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FBB2-F79C-0BFF-3700-2D6D141F6DF7}"/>
              </a:ext>
            </a:extLst>
          </p:cNvPr>
          <p:cNvSpPr>
            <a:spLocks noGrp="1"/>
          </p:cNvSpPr>
          <p:nvPr>
            <p:ph type="title"/>
          </p:nvPr>
        </p:nvSpPr>
        <p:spPr/>
        <p:txBody>
          <a:bodyPr>
            <a:normAutofit fontScale="90000"/>
          </a:bodyPr>
          <a:lstStyle/>
          <a:p>
            <a:pPr algn="l"/>
            <a:r>
              <a:rPr lang="fi-FI" dirty="0" err="1">
                <a:latin typeface="ArialNova"/>
                <a:cs typeface="Arial" panose="020B0604020202020204" pitchFamily="34" charset="0"/>
              </a:rPr>
              <a:t>Dokumentering</a:t>
            </a:r>
            <a:r>
              <a:rPr lang="fi-FI" dirty="0">
                <a:latin typeface="ArialNova"/>
                <a:cs typeface="Arial" panose="020B0604020202020204" pitchFamily="34" charset="0"/>
              </a:rPr>
              <a:t> av </a:t>
            </a:r>
            <a:r>
              <a:rPr lang="fi-FI" dirty="0" err="1">
                <a:latin typeface="ArialNova"/>
                <a:cs typeface="Arial" panose="020B0604020202020204" pitchFamily="34" charset="0"/>
              </a:rPr>
              <a:t>uppgifterna</a:t>
            </a:r>
            <a:r>
              <a:rPr lang="fi-FI" dirty="0">
                <a:latin typeface="ArialNova"/>
                <a:cs typeface="Arial" panose="020B0604020202020204" pitchFamily="34" charset="0"/>
              </a:rPr>
              <a:t> – </a:t>
            </a:r>
            <a:r>
              <a:rPr lang="fi-FI" dirty="0" err="1">
                <a:latin typeface="ArialNova"/>
                <a:cs typeface="Arial" panose="020B0604020202020204" pitchFamily="34" charset="0"/>
              </a:rPr>
              <a:t>Skapa</a:t>
            </a:r>
            <a:r>
              <a:rPr lang="fi-FI" dirty="0">
                <a:latin typeface="ArialNova"/>
                <a:cs typeface="Arial" panose="020B0604020202020204" pitchFamily="34" charset="0"/>
              </a:rPr>
              <a:t> en </a:t>
            </a:r>
            <a:r>
              <a:rPr lang="fi-FI" dirty="0" err="1">
                <a:latin typeface="ArialNova"/>
                <a:cs typeface="Arial" panose="020B0604020202020204" pitchFamily="34" charset="0"/>
              </a:rPr>
              <a:t>onedrvive-pärm</a:t>
            </a:r>
            <a:r>
              <a:rPr lang="fi-FI" dirty="0">
                <a:latin typeface="ArialNova"/>
                <a:cs typeface="Arial" panose="020B0604020202020204" pitchFamily="34" charset="0"/>
              </a:rPr>
              <a:t>: </a:t>
            </a:r>
            <a:r>
              <a:rPr lang="fi-FI" dirty="0" err="1">
                <a:latin typeface="ArialNova"/>
                <a:cs typeface="Arial" panose="020B0604020202020204" pitchFamily="34" charset="0"/>
              </a:rPr>
              <a:t>Spara:Internationell</a:t>
            </a:r>
            <a:r>
              <a:rPr lang="fi-FI" dirty="0">
                <a:latin typeface="ArialNova"/>
                <a:cs typeface="Arial" panose="020B0604020202020204" pitchFamily="34" charset="0"/>
              </a:rPr>
              <a:t> </a:t>
            </a:r>
            <a:r>
              <a:rPr lang="fi-FI" dirty="0" err="1">
                <a:latin typeface="ArialNova"/>
                <a:cs typeface="Arial" panose="020B0604020202020204" pitchFamily="34" charset="0"/>
              </a:rPr>
              <a:t>portfolieEGET</a:t>
            </a:r>
            <a:r>
              <a:rPr lang="fi-FI" dirty="0">
                <a:latin typeface="ArialNova"/>
                <a:cs typeface="Arial" panose="020B0604020202020204" pitchFamily="34" charset="0"/>
              </a:rPr>
              <a:t> NAMN. </a:t>
            </a:r>
            <a:r>
              <a:rPr lang="fi-FI" dirty="0" err="1">
                <a:latin typeface="ArialNova"/>
                <a:cs typeface="Arial" panose="020B0604020202020204" pitchFamily="34" charset="0"/>
              </a:rPr>
              <a:t>Dela</a:t>
            </a:r>
            <a:r>
              <a:rPr lang="fi-FI" dirty="0">
                <a:latin typeface="ArialNova"/>
                <a:cs typeface="Arial" panose="020B0604020202020204" pitchFamily="34" charset="0"/>
              </a:rPr>
              <a:t> </a:t>
            </a:r>
            <a:r>
              <a:rPr lang="fi-FI" dirty="0" err="1">
                <a:latin typeface="ArialNova"/>
                <a:cs typeface="Arial" panose="020B0604020202020204" pitchFamily="34" charset="0"/>
              </a:rPr>
              <a:t>med</a:t>
            </a:r>
            <a:r>
              <a:rPr lang="fi-FI" dirty="0">
                <a:latin typeface="ArialNova"/>
                <a:cs typeface="Arial" panose="020B0604020202020204" pitchFamily="34" charset="0"/>
              </a:rPr>
              <a:t> </a:t>
            </a:r>
            <a:r>
              <a:rPr lang="fi-FI" dirty="0" err="1">
                <a:latin typeface="ArialNova"/>
                <a:cs typeface="Arial" panose="020B0604020202020204" pitchFamily="34" charset="0"/>
              </a:rPr>
              <a:t>din</a:t>
            </a:r>
            <a:r>
              <a:rPr lang="fi-FI" dirty="0">
                <a:latin typeface="ArialNova"/>
                <a:cs typeface="Arial" panose="020B0604020202020204" pitchFamily="34" charset="0"/>
              </a:rPr>
              <a:t> </a:t>
            </a:r>
            <a:r>
              <a:rPr lang="fi-FI" dirty="0" err="1">
                <a:latin typeface="ArialNova"/>
                <a:cs typeface="Arial" panose="020B0604020202020204" pitchFamily="34" charset="0"/>
              </a:rPr>
              <a:t>egen</a:t>
            </a:r>
            <a:r>
              <a:rPr lang="fi-FI" dirty="0">
                <a:latin typeface="ArialNova"/>
                <a:cs typeface="Arial" panose="020B0604020202020204" pitchFamily="34" charset="0"/>
              </a:rPr>
              <a:t> </a:t>
            </a:r>
            <a:r>
              <a:rPr lang="fi-FI" dirty="0" err="1">
                <a:latin typeface="ArialNova"/>
                <a:cs typeface="Arial" panose="020B0604020202020204" pitchFamily="34" charset="0"/>
              </a:rPr>
              <a:t>internationella</a:t>
            </a:r>
            <a:r>
              <a:rPr lang="fi-FI" dirty="0">
                <a:latin typeface="ArialNova"/>
                <a:cs typeface="Arial" panose="020B0604020202020204" pitchFamily="34" charset="0"/>
              </a:rPr>
              <a:t> </a:t>
            </a:r>
            <a:r>
              <a:rPr lang="fi-FI" dirty="0" err="1">
                <a:latin typeface="ArialNova"/>
                <a:cs typeface="Arial" panose="020B0604020202020204" pitchFamily="34" charset="0"/>
              </a:rPr>
              <a:t>koordinator</a:t>
            </a:r>
            <a:r>
              <a:rPr lang="fi-FI" dirty="0">
                <a:latin typeface="ArialNova"/>
                <a:cs typeface="Arial" panose="020B0604020202020204" pitchFamily="34" charset="0"/>
              </a:rPr>
              <a:t>, </a:t>
            </a:r>
            <a:r>
              <a:rPr lang="fi-FI" dirty="0" err="1">
                <a:latin typeface="ArialNova"/>
                <a:cs typeface="Arial" panose="020B0604020202020204" pitchFamily="34" charset="0"/>
              </a:rPr>
              <a:t>din</a:t>
            </a:r>
            <a:r>
              <a:rPr lang="fi-FI" dirty="0">
                <a:latin typeface="ArialNova"/>
                <a:cs typeface="Arial" panose="020B0604020202020204" pitchFamily="34" charset="0"/>
              </a:rPr>
              <a:t> </a:t>
            </a:r>
            <a:r>
              <a:rPr lang="fi-FI" dirty="0" err="1">
                <a:latin typeface="ArialNova"/>
                <a:cs typeface="Arial" panose="020B0604020202020204" pitchFamily="34" charset="0"/>
              </a:rPr>
              <a:t>studiehandledare</a:t>
            </a:r>
            <a:r>
              <a:rPr lang="fi-FI" dirty="0">
                <a:latin typeface="ArialNova"/>
                <a:cs typeface="Arial" panose="020B0604020202020204" pitchFamily="34" charset="0"/>
              </a:rPr>
              <a:t> </a:t>
            </a:r>
            <a:r>
              <a:rPr lang="fi-FI" dirty="0" err="1">
                <a:latin typeface="ArialNova"/>
                <a:cs typeface="Arial" panose="020B0604020202020204" pitchFamily="34" charset="0"/>
              </a:rPr>
              <a:t>och</a:t>
            </a:r>
            <a:r>
              <a:rPr lang="fi-FI" dirty="0">
                <a:latin typeface="ArialNova"/>
                <a:cs typeface="Arial" panose="020B0604020202020204" pitchFamily="34" charset="0"/>
              </a:rPr>
              <a:t> </a:t>
            </a:r>
            <a:r>
              <a:rPr lang="fi-FI" dirty="0" err="1">
                <a:latin typeface="ArialNova"/>
                <a:cs typeface="Arial" panose="020B0604020202020204" pitchFamily="34" charset="0"/>
              </a:rPr>
              <a:t>ansvarslärare</a:t>
            </a:r>
            <a:r>
              <a:rPr lang="fi-FI" dirty="0">
                <a:latin typeface="ArialNova"/>
                <a:cs typeface="Arial" panose="020B0604020202020204" pitchFamily="34" charset="0"/>
              </a:rPr>
              <a:t>/</a:t>
            </a:r>
            <a:r>
              <a:rPr lang="fi-FI" dirty="0" err="1">
                <a:latin typeface="ArialNova"/>
                <a:cs typeface="Arial" panose="020B0604020202020204" pitchFamily="34" charset="0"/>
              </a:rPr>
              <a:t>Vamias</a:t>
            </a:r>
            <a:r>
              <a:rPr lang="fi-FI" dirty="0">
                <a:latin typeface="ArialNova"/>
                <a:cs typeface="Arial" panose="020B0604020202020204" pitchFamily="34" charset="0"/>
              </a:rPr>
              <a:t> </a:t>
            </a:r>
            <a:r>
              <a:rPr lang="fi-FI" dirty="0" err="1">
                <a:latin typeface="ArialNova"/>
                <a:cs typeface="Arial" panose="020B0604020202020204" pitchFamily="34" charset="0"/>
              </a:rPr>
              <a:t>handledare</a:t>
            </a:r>
            <a:r>
              <a:rPr lang="fi-FI" dirty="0">
                <a:latin typeface="ArialNova"/>
                <a:cs typeface="Arial" panose="020B0604020202020204" pitchFamily="34" charset="0"/>
              </a:rPr>
              <a:t> </a:t>
            </a:r>
            <a:r>
              <a:rPr lang="fi-FI" dirty="0" err="1">
                <a:latin typeface="ArialNova"/>
                <a:cs typeface="Arial" panose="020B0604020202020204" pitchFamily="34" charset="0"/>
              </a:rPr>
              <a:t>under</a:t>
            </a:r>
            <a:r>
              <a:rPr lang="fi-FI" dirty="0">
                <a:latin typeface="ArialNova"/>
                <a:cs typeface="Arial" panose="020B0604020202020204" pitchFamily="34" charset="0"/>
              </a:rPr>
              <a:t> </a:t>
            </a:r>
            <a:r>
              <a:rPr lang="fi-FI" dirty="0" err="1">
                <a:latin typeface="ArialNova"/>
                <a:cs typeface="Arial" panose="020B0604020202020204" pitchFamily="34" charset="0"/>
              </a:rPr>
              <a:t>arbetsplatsinlärningen</a:t>
            </a:r>
            <a:r>
              <a:rPr lang="fi-FI" dirty="0">
                <a:solidFill>
                  <a:srgbClr val="00B050"/>
                </a:solidFill>
                <a:latin typeface="ArialNova"/>
                <a:cs typeface="Arial" panose="020B0604020202020204" pitchFamily="34" charset="0"/>
              </a:rPr>
              <a:t>.</a:t>
            </a:r>
            <a:br>
              <a:rPr lang="fi-FI" b="0" i="0" dirty="0">
                <a:solidFill>
                  <a:srgbClr val="097D45"/>
                </a:solidFill>
                <a:effectLst/>
                <a:latin typeface="ArialNova"/>
              </a:rPr>
            </a:br>
            <a:r>
              <a:rPr lang="fi-FI" b="1" i="0" dirty="0">
                <a:solidFill>
                  <a:srgbClr val="0070C0"/>
                </a:solidFill>
                <a:effectLst/>
                <a:latin typeface="ArialNova"/>
              </a:rPr>
              <a:t>1. </a:t>
            </a:r>
            <a:r>
              <a:rPr lang="fi-FI" b="1" i="0" dirty="0" err="1">
                <a:solidFill>
                  <a:srgbClr val="0070C0"/>
                </a:solidFill>
                <a:effectLst/>
                <a:latin typeface="ArialNova"/>
              </a:rPr>
              <a:t>uppgift</a:t>
            </a:r>
            <a:r>
              <a:rPr lang="fi-FI" b="1" i="0" dirty="0">
                <a:solidFill>
                  <a:srgbClr val="0070C0"/>
                </a:solidFill>
                <a:effectLst/>
                <a:latin typeface="ArialNova"/>
              </a:rPr>
              <a:t>: </a:t>
            </a:r>
            <a:r>
              <a:rPr lang="fi-FI" b="1" i="0" dirty="0" err="1">
                <a:solidFill>
                  <a:srgbClr val="0070C0"/>
                </a:solidFill>
                <a:effectLst/>
                <a:latin typeface="ArialNova"/>
              </a:rPr>
              <a:t>Skapa</a:t>
            </a:r>
            <a:r>
              <a:rPr lang="fi-FI" b="1" i="0" dirty="0">
                <a:solidFill>
                  <a:srgbClr val="0070C0"/>
                </a:solidFill>
                <a:effectLst/>
                <a:latin typeface="ArialNova"/>
              </a:rPr>
              <a:t> en </a:t>
            </a:r>
            <a:r>
              <a:rPr lang="fi-FI" b="1" i="0" dirty="0" err="1">
                <a:solidFill>
                  <a:srgbClr val="0070C0"/>
                </a:solidFill>
                <a:effectLst/>
                <a:latin typeface="ArialNova"/>
              </a:rPr>
              <a:t>onedrive-pärm</a:t>
            </a:r>
            <a:r>
              <a:rPr lang="fi-FI" b="1" i="0" dirty="0">
                <a:solidFill>
                  <a:srgbClr val="0070C0"/>
                </a:solidFill>
                <a:effectLst/>
                <a:latin typeface="ArialNova"/>
              </a:rPr>
              <a:t>.</a:t>
            </a:r>
            <a:endParaRPr lang="fi-FI" b="1" dirty="0"/>
          </a:p>
        </p:txBody>
      </p:sp>
    </p:spTree>
    <p:extLst>
      <p:ext uri="{BB962C8B-B14F-4D97-AF65-F5344CB8AC3E}">
        <p14:creationId xmlns:p14="http://schemas.microsoft.com/office/powerpoint/2010/main" val="68827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021F-B416-2060-01C6-99A63244C4D6}"/>
              </a:ext>
            </a:extLst>
          </p:cNvPr>
          <p:cNvSpPr>
            <a:spLocks noGrp="1"/>
          </p:cNvSpPr>
          <p:nvPr>
            <p:ph type="title"/>
          </p:nvPr>
        </p:nvSpPr>
        <p:spPr/>
        <p:txBody>
          <a:bodyPr/>
          <a:lstStyle/>
          <a:p>
            <a:pPr algn="l"/>
            <a:br>
              <a:rPr lang="fi-FI" dirty="0"/>
            </a:br>
            <a:br>
              <a:rPr lang="fi-FI" dirty="0"/>
            </a:br>
            <a:br>
              <a:rPr lang="fi-FI" dirty="0"/>
            </a:br>
            <a:r>
              <a:rPr lang="fi-FI" dirty="0" err="1"/>
              <a:t>Samla</a:t>
            </a:r>
            <a:r>
              <a:rPr lang="fi-FI" dirty="0"/>
              <a:t> </a:t>
            </a:r>
            <a:r>
              <a:rPr lang="fi-FI" dirty="0" err="1"/>
              <a:t>information:tidigare</a:t>
            </a:r>
            <a:r>
              <a:rPr lang="fi-FI" dirty="0"/>
              <a:t> </a:t>
            </a:r>
            <a:r>
              <a:rPr lang="fi-FI" dirty="0" err="1"/>
              <a:t>deltagare</a:t>
            </a:r>
            <a:r>
              <a:rPr lang="fi-FI" dirty="0"/>
              <a:t> i </a:t>
            </a:r>
            <a:r>
              <a:rPr lang="fi-FI" dirty="0" err="1"/>
              <a:t>utbytet</a:t>
            </a:r>
            <a:r>
              <a:rPr lang="fi-FI" dirty="0"/>
              <a:t>, </a:t>
            </a:r>
            <a:r>
              <a:rPr lang="fi-FI" dirty="0" err="1"/>
              <a:t>kompisar</a:t>
            </a:r>
            <a:r>
              <a:rPr lang="fi-FI" dirty="0"/>
              <a:t>, </a:t>
            </a:r>
            <a:r>
              <a:rPr lang="fi-FI" dirty="0" err="1"/>
              <a:t>nätet</a:t>
            </a:r>
            <a:r>
              <a:rPr lang="fi-FI" dirty="0"/>
              <a:t>, </a:t>
            </a:r>
            <a:r>
              <a:rPr lang="fi-FI" dirty="0" err="1"/>
              <a:t>bibliotek</a:t>
            </a:r>
            <a:r>
              <a:rPr lang="fi-FI" dirty="0"/>
              <a:t>, </a:t>
            </a:r>
            <a:r>
              <a:rPr lang="fi-FI" dirty="0" err="1"/>
              <a:t>böcker</a:t>
            </a:r>
            <a:r>
              <a:rPr lang="fi-FI" dirty="0"/>
              <a:t>, </a:t>
            </a:r>
            <a:r>
              <a:rPr lang="fi-FI" dirty="0" err="1"/>
              <a:t>filmer</a:t>
            </a:r>
            <a:r>
              <a:rPr lang="fi-FI" dirty="0"/>
              <a:t>, </a:t>
            </a:r>
            <a:r>
              <a:rPr lang="fi-FI" dirty="0" err="1"/>
              <a:t>reseguider</a:t>
            </a:r>
            <a:endParaRPr lang="fi-FI" dirty="0"/>
          </a:p>
        </p:txBody>
      </p:sp>
      <p:pic>
        <p:nvPicPr>
          <p:cNvPr id="3" name="Picture 2">
            <a:extLst>
              <a:ext uri="{FF2B5EF4-FFF2-40B4-BE49-F238E27FC236}">
                <a16:creationId xmlns:a16="http://schemas.microsoft.com/office/drawing/2014/main" id="{3D833640-3688-9CE8-51FF-78188BC5FD22}"/>
              </a:ext>
            </a:extLst>
          </p:cNvPr>
          <p:cNvPicPr>
            <a:picLocks noChangeAspect="1"/>
          </p:cNvPicPr>
          <p:nvPr/>
        </p:nvPicPr>
        <p:blipFill>
          <a:blip r:embed="rId2"/>
          <a:stretch>
            <a:fillRect/>
          </a:stretch>
        </p:blipFill>
        <p:spPr>
          <a:xfrm>
            <a:off x="1847528" y="236915"/>
            <a:ext cx="8640960" cy="2314000"/>
          </a:xfrm>
          <a:prstGeom prst="rect">
            <a:avLst/>
          </a:prstGeom>
        </p:spPr>
      </p:pic>
    </p:spTree>
    <p:extLst>
      <p:ext uri="{BB962C8B-B14F-4D97-AF65-F5344CB8AC3E}">
        <p14:creationId xmlns:p14="http://schemas.microsoft.com/office/powerpoint/2010/main" val="400438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2CAF-E173-3213-38DE-307869876A5B}"/>
              </a:ext>
            </a:extLst>
          </p:cNvPr>
          <p:cNvSpPr>
            <a:spLocks noGrp="1"/>
          </p:cNvSpPr>
          <p:nvPr>
            <p:ph type="title"/>
          </p:nvPr>
        </p:nvSpPr>
        <p:spPr/>
        <p:txBody>
          <a:bodyPr>
            <a:normAutofit fontScale="90000"/>
          </a:bodyPr>
          <a:lstStyle/>
          <a:p>
            <a:pPr algn="l" rtl="0"/>
            <a:r>
              <a:rPr lang="sv-SE" sz="3600" b="1" i="0" dirty="0">
                <a:effectLst/>
                <a:latin typeface="Arial" panose="020B0604020202020204" pitchFamily="34" charset="0"/>
                <a:cs typeface="Arial" panose="020B0604020202020204" pitchFamily="34" charset="0"/>
              </a:rPr>
              <a:t>Fråga om erfarenheter av kompisar och bekanta</a:t>
            </a:r>
            <a:r>
              <a:rPr lang="sv-SE" sz="3600" b="0" i="0" dirty="0">
                <a:effectLst/>
                <a:latin typeface="Arial" panose="020B0604020202020204" pitchFamily="34" charset="0"/>
                <a:cs typeface="Arial" panose="020B0604020202020204" pitchFamily="34" charset="0"/>
              </a:rPr>
              <a:t> samt av andra studerande och lärare som har varit på samma ställe tidigare.</a:t>
            </a:r>
            <a:br>
              <a:rPr lang="sv-SE" sz="3600" b="0" i="0" dirty="0">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Läs reserapporter (fråga av din internationella koordinator).</a:t>
            </a:r>
            <a:br>
              <a:rPr lang="sv-SE" sz="3600" b="0" i="0" dirty="0">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Låna reseguider från biblioteket (t.ex. </a:t>
            </a:r>
            <a:r>
              <a:rPr lang="sv-SE" sz="3600" b="0" i="0" dirty="0" err="1">
                <a:effectLst/>
                <a:latin typeface="Arial" panose="020B0604020202020204" pitchFamily="34" charset="0"/>
                <a:cs typeface="Arial" panose="020B0604020202020204" pitchFamily="34" charset="0"/>
              </a:rPr>
              <a:t>Lonely</a:t>
            </a:r>
            <a:r>
              <a:rPr lang="sv-SE" sz="3600" b="0" i="0" dirty="0">
                <a:effectLst/>
                <a:latin typeface="Arial" panose="020B0604020202020204" pitchFamily="34" charset="0"/>
                <a:cs typeface="Arial" panose="020B0604020202020204" pitchFamily="34" charset="0"/>
              </a:rPr>
              <a:t> Planet).</a:t>
            </a:r>
            <a:br>
              <a:rPr lang="sv-SE" sz="3600" b="0" i="0" dirty="0">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Bläddra igenom resetidningar.</a:t>
            </a:r>
            <a:br>
              <a:rPr lang="sv-SE" sz="3600" b="0" i="0" dirty="0">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Surfa på nätet (sidor t.ex. </a:t>
            </a:r>
            <a:r>
              <a:rPr lang="sv-SE" sz="3600" b="0" i="0" dirty="0" err="1">
                <a:effectLst/>
                <a:latin typeface="Arial" panose="020B0604020202020204" pitchFamily="34" charset="0"/>
                <a:cs typeface="Arial" panose="020B0604020202020204" pitchFamily="34" charset="0"/>
              </a:rPr>
              <a:t>Tripadvisor</a:t>
            </a:r>
            <a:r>
              <a:rPr lang="sv-SE" sz="3600" b="0" i="0" dirty="0">
                <a:effectLst/>
                <a:latin typeface="Arial" panose="020B0604020202020204" pitchFamily="34" charset="0"/>
                <a:cs typeface="Arial" panose="020B0604020202020204" pitchFamily="34" charset="0"/>
              </a:rPr>
              <a:t>, </a:t>
            </a:r>
            <a:r>
              <a:rPr lang="sv-SE" sz="3600" b="0" i="0" dirty="0" err="1">
                <a:effectLst/>
                <a:latin typeface="Arial" panose="020B0604020202020204" pitchFamily="34" charset="0"/>
                <a:cs typeface="Arial" panose="020B0604020202020204" pitchFamily="34" charset="0"/>
              </a:rPr>
              <a:t>Wikitravel</a:t>
            </a:r>
            <a:r>
              <a:rPr lang="sv-SE" sz="3600" b="0" i="0" dirty="0">
                <a:effectLst/>
                <a:latin typeface="Arial" panose="020B0604020202020204" pitchFamily="34" charset="0"/>
                <a:cs typeface="Arial" panose="020B0604020202020204" pitchFamily="34" charset="0"/>
              </a:rPr>
              <a:t>, </a:t>
            </a:r>
            <a:r>
              <a:rPr lang="sv-SE" sz="3600" b="0" i="0" dirty="0" err="1">
                <a:effectLst/>
                <a:latin typeface="Arial" panose="020B0604020202020204" pitchFamily="34" charset="0"/>
                <a:cs typeface="Arial" panose="020B0604020202020204" pitchFamily="34" charset="0"/>
              </a:rPr>
              <a:t>Lonely</a:t>
            </a:r>
            <a:r>
              <a:rPr lang="sv-SE" sz="3600" b="0" i="0" dirty="0">
                <a:effectLst/>
                <a:latin typeface="Arial" panose="020B0604020202020204" pitchFamily="34" charset="0"/>
                <a:cs typeface="Arial" panose="020B0604020202020204" pitchFamily="34" charset="0"/>
              </a:rPr>
              <a:t> Planet, </a:t>
            </a:r>
            <a:r>
              <a:rPr lang="sv-SE" sz="3600" b="0" i="0" dirty="0" err="1">
                <a:effectLst/>
                <a:latin typeface="Arial" panose="020B0604020202020204" pitchFamily="34" charset="0"/>
                <a:cs typeface="Arial" panose="020B0604020202020204" pitchFamily="34" charset="0"/>
              </a:rPr>
              <a:t>Pallontallaajat</a:t>
            </a:r>
            <a:r>
              <a:rPr lang="sv-SE" sz="3600" b="0" i="0" dirty="0">
                <a:effectLst/>
                <a:latin typeface="Arial" panose="020B0604020202020204" pitchFamily="34" charset="0"/>
                <a:cs typeface="Arial" panose="020B0604020202020204" pitchFamily="34" charset="0"/>
              </a:rPr>
              <a:t>, </a:t>
            </a:r>
            <a:r>
              <a:rPr lang="sv-SE" sz="3600" b="0" i="0" dirty="0" err="1">
                <a:effectLst/>
                <a:latin typeface="Arial" panose="020B0604020202020204" pitchFamily="34" charset="0"/>
                <a:cs typeface="Arial" panose="020B0604020202020204" pitchFamily="34" charset="0"/>
              </a:rPr>
              <a:t>Rantapallo</a:t>
            </a:r>
            <a:r>
              <a:rPr lang="sv-SE" sz="3600" b="0" i="0" dirty="0">
                <a:solidFill>
                  <a:srgbClr val="097D45"/>
                </a:solidFill>
                <a:effectLst/>
                <a:latin typeface="Arial" panose="020B0604020202020204" pitchFamily="34" charset="0"/>
                <a:cs typeface="Arial" panose="020B0604020202020204" pitchFamily="34" charset="0"/>
              </a:rPr>
              <a:t>).</a:t>
            </a:r>
            <a:br>
              <a:rPr lang="sv-SE" sz="4400" b="0" i="0" dirty="0">
                <a:solidFill>
                  <a:srgbClr val="097D45"/>
                </a:solidFill>
                <a:effectLst/>
                <a:latin typeface="Arial" panose="020B0604020202020204" pitchFamily="34" charset="0"/>
                <a:cs typeface="Arial" panose="020B0604020202020204" pitchFamily="34" charset="0"/>
              </a:rPr>
            </a:br>
            <a:endParaRPr lang="fi-FI" dirty="0"/>
          </a:p>
        </p:txBody>
      </p:sp>
      <p:sp>
        <p:nvSpPr>
          <p:cNvPr id="4" name="TextBox 3">
            <a:extLst>
              <a:ext uri="{FF2B5EF4-FFF2-40B4-BE49-F238E27FC236}">
                <a16:creationId xmlns:a16="http://schemas.microsoft.com/office/drawing/2014/main" id="{BE44ADCD-61A1-575C-61E9-BEA119449F01}"/>
              </a:ext>
            </a:extLst>
          </p:cNvPr>
          <p:cNvSpPr txBox="1"/>
          <p:nvPr/>
        </p:nvSpPr>
        <p:spPr>
          <a:xfrm>
            <a:off x="1631504" y="476672"/>
            <a:ext cx="7992888" cy="523220"/>
          </a:xfrm>
          <a:prstGeom prst="rect">
            <a:avLst/>
          </a:prstGeom>
          <a:noFill/>
        </p:spPr>
        <p:txBody>
          <a:bodyPr wrap="square">
            <a:spAutoFit/>
          </a:bodyPr>
          <a:lstStyle/>
          <a:p>
            <a:pPr algn="l" rtl="0"/>
            <a:endParaRPr lang="sv-SE" sz="2800" b="0" i="0" dirty="0">
              <a:solidFill>
                <a:srgbClr val="097D4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13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3093-21C6-FD6C-53EE-365C9366CDC5}"/>
              </a:ext>
            </a:extLst>
          </p:cNvPr>
          <p:cNvSpPr>
            <a:spLocks noGrp="1"/>
          </p:cNvSpPr>
          <p:nvPr>
            <p:ph type="title"/>
          </p:nvPr>
        </p:nvSpPr>
        <p:spPr/>
        <p:txBody>
          <a:bodyPr>
            <a:normAutofit/>
          </a:bodyPr>
          <a:lstStyle/>
          <a:p>
            <a:pPr algn="l" rtl="0"/>
            <a:r>
              <a:rPr lang="fi-FI" sz="3600" b="0" i="0" dirty="0" err="1">
                <a:effectLst/>
                <a:latin typeface="Arial" panose="020B0604020202020204" pitchFamily="34" charset="0"/>
                <a:cs typeface="Arial" panose="020B0604020202020204" pitchFamily="34" charset="0"/>
              </a:rPr>
              <a:t>Besök</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också</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arbetsplatsens</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samarbetsskolans</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hemsidor</a:t>
            </a:r>
            <a:r>
              <a:rPr lang="fi-FI" sz="3600" b="0" i="0" dirty="0">
                <a:effectLst/>
                <a:latin typeface="Arial" panose="020B0604020202020204" pitchFamily="34" charset="0"/>
                <a:cs typeface="Arial" panose="020B0604020202020204" pitchFamily="34" charset="0"/>
              </a:rPr>
              <a:t>.</a:t>
            </a:r>
            <a:br>
              <a:rPr lang="fi-FI" sz="3600" b="0" i="0" dirty="0">
                <a:effectLst/>
                <a:latin typeface="Arial" panose="020B0604020202020204" pitchFamily="34" charset="0"/>
                <a:cs typeface="Arial" panose="020B0604020202020204" pitchFamily="34" charset="0"/>
              </a:rPr>
            </a:br>
            <a:r>
              <a:rPr lang="fi-FI" sz="3600" b="0" i="0" dirty="0" err="1">
                <a:effectLst/>
                <a:latin typeface="Arial" panose="020B0604020202020204" pitchFamily="34" charset="0"/>
                <a:cs typeface="Arial" panose="020B0604020202020204" pitchFamily="34" charset="0"/>
              </a:rPr>
              <a:t>Ladda</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ned</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reseappar</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t.ex</a:t>
            </a:r>
            <a:r>
              <a:rPr lang="fi-FI" sz="3600" b="0" i="0" dirty="0">
                <a:effectLst/>
                <a:latin typeface="Arial" panose="020B0604020202020204" pitchFamily="34" charset="0"/>
                <a:cs typeface="Arial" panose="020B0604020202020204" pitchFamily="34" charset="0"/>
              </a:rPr>
              <a:t>. XE </a:t>
            </a:r>
            <a:r>
              <a:rPr lang="fi-FI" sz="3600" b="0" i="0" dirty="0" err="1">
                <a:effectLst/>
                <a:latin typeface="Arial" panose="020B0604020202020204" pitchFamily="34" charset="0"/>
                <a:cs typeface="Arial" panose="020B0604020202020204" pitchFamily="34" charset="0"/>
              </a:rPr>
              <a:t>Currency</a:t>
            </a:r>
            <a:r>
              <a:rPr lang="fi-FI" sz="3600" b="0" i="0" dirty="0">
                <a:effectLst/>
                <a:latin typeface="Arial" panose="020B0604020202020204" pitchFamily="34" charset="0"/>
                <a:cs typeface="Arial" panose="020B0604020202020204" pitchFamily="34" charset="0"/>
              </a:rPr>
              <a:t>, Wi-Fi </a:t>
            </a:r>
            <a:r>
              <a:rPr lang="fi-FI" sz="3600" b="0" i="0" dirty="0" err="1">
                <a:effectLst/>
                <a:latin typeface="Arial" panose="020B0604020202020204" pitchFamily="34" charset="0"/>
                <a:cs typeface="Arial" panose="020B0604020202020204" pitchFamily="34" charset="0"/>
              </a:rPr>
              <a:t>Finder</a:t>
            </a:r>
            <a:r>
              <a:rPr lang="fi-FI" sz="3600" b="0" i="0" dirty="0">
                <a:effectLst/>
                <a:latin typeface="Arial" panose="020B0604020202020204" pitchFamily="34" charset="0"/>
                <a:cs typeface="Arial" panose="020B0604020202020204" pitchFamily="34" charset="0"/>
              </a:rPr>
              <a:t>, Skype, </a:t>
            </a:r>
            <a:r>
              <a:rPr lang="fi-FI" sz="3600" b="0" i="0" dirty="0" err="1">
                <a:effectLst/>
                <a:latin typeface="Arial" panose="020B0604020202020204" pitchFamily="34" charset="0"/>
                <a:cs typeface="Arial" panose="020B0604020202020204" pitchFamily="34" charset="0"/>
              </a:rPr>
              <a:t>kartaapplikationer</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t.ex</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Citymapper</a:t>
            </a:r>
            <a:r>
              <a:rPr lang="fi-FI" sz="3600" b="0" i="0" dirty="0">
                <a:effectLst/>
                <a:latin typeface="Arial" panose="020B0604020202020204" pitchFamily="34" charset="0"/>
                <a:cs typeface="Arial" panose="020B0604020202020204" pitchFamily="34" charset="0"/>
              </a:rPr>
              <a:t> London, Google </a:t>
            </a:r>
            <a:r>
              <a:rPr lang="fi-FI" sz="3600" b="0" i="0" dirty="0" err="1">
                <a:effectLst/>
                <a:latin typeface="Arial" panose="020B0604020202020204" pitchFamily="34" charset="0"/>
                <a:cs typeface="Arial" panose="020B0604020202020204" pitchFamily="34" charset="0"/>
              </a:rPr>
              <a:t>Translate</a:t>
            </a:r>
            <a:r>
              <a:rPr lang="fi-FI" sz="3600" b="0" i="0" dirty="0">
                <a:effectLst/>
                <a:latin typeface="Arial" panose="020B0604020202020204" pitchFamily="34" charset="0"/>
                <a:cs typeface="Arial" panose="020B0604020202020204" pitchFamily="34" charset="0"/>
              </a:rPr>
              <a:t>, Facebook, Twitter).</a:t>
            </a:r>
            <a:br>
              <a:rPr lang="fi-FI" sz="3600" b="0" i="0" dirty="0">
                <a:effectLst/>
                <a:latin typeface="Arial" panose="020B0604020202020204" pitchFamily="34" charset="0"/>
                <a:cs typeface="Arial" panose="020B0604020202020204" pitchFamily="34" charset="0"/>
              </a:rPr>
            </a:br>
            <a:r>
              <a:rPr lang="fi-FI" sz="3600" b="0" i="0" dirty="0" err="1">
                <a:effectLst/>
                <a:latin typeface="Arial" panose="020B0604020202020204" pitchFamily="34" charset="0"/>
                <a:cs typeface="Arial" panose="020B0604020202020204" pitchFamily="34" charset="0"/>
              </a:rPr>
              <a:t>Läs</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diskussionsforum</a:t>
            </a:r>
            <a:r>
              <a:rPr lang="fi-FI" sz="3600" b="0" i="0" dirty="0">
                <a:effectLst/>
                <a:latin typeface="Arial" panose="020B0604020202020204" pitchFamily="34" charset="0"/>
                <a:cs typeface="Arial" panose="020B0604020202020204" pitchFamily="34" charset="0"/>
              </a:rPr>
              <a:t>.</a:t>
            </a:r>
            <a:br>
              <a:rPr lang="fi-FI" sz="3600" b="0" i="0" dirty="0">
                <a:effectLst/>
                <a:latin typeface="Arial" panose="020B0604020202020204" pitchFamily="34" charset="0"/>
                <a:cs typeface="Arial" panose="020B0604020202020204" pitchFamily="34" charset="0"/>
              </a:rPr>
            </a:br>
            <a:r>
              <a:rPr lang="fi-FI" sz="3600" b="0" i="0" dirty="0" err="1">
                <a:effectLst/>
                <a:latin typeface="Arial" panose="020B0604020202020204" pitchFamily="34" charset="0"/>
                <a:cs typeface="Arial" panose="020B0604020202020204" pitchFamily="34" charset="0"/>
              </a:rPr>
              <a:t>Läs</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romaner</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om</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destinationslandet</a:t>
            </a:r>
            <a:r>
              <a:rPr lang="fi-FI" sz="3600" b="0" i="0" dirty="0">
                <a:effectLst/>
                <a:latin typeface="Arial" panose="020B0604020202020204" pitchFamily="34" charset="0"/>
                <a:cs typeface="Arial" panose="020B0604020202020204" pitchFamily="34" charset="0"/>
              </a:rPr>
              <a:t>.</a:t>
            </a:r>
            <a:br>
              <a:rPr lang="fi-FI" sz="3600" b="0" i="0" dirty="0">
                <a:solidFill>
                  <a:srgbClr val="097D45"/>
                </a:solidFill>
                <a:effectLst/>
                <a:latin typeface="Arial" panose="020B0604020202020204" pitchFamily="34" charset="0"/>
                <a:cs typeface="Arial" panose="020B0604020202020204" pitchFamily="34" charset="0"/>
              </a:rPr>
            </a:br>
            <a:endParaRPr lang="fi-FI"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30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B5F9-391F-C5EF-BF25-12CAFE124571}"/>
              </a:ext>
            </a:extLst>
          </p:cNvPr>
          <p:cNvSpPr>
            <a:spLocks noGrp="1"/>
          </p:cNvSpPr>
          <p:nvPr>
            <p:ph type="title"/>
          </p:nvPr>
        </p:nvSpPr>
        <p:spPr/>
        <p:txBody>
          <a:bodyPr/>
          <a:lstStyle/>
          <a:p>
            <a:pPr algn="l"/>
            <a:r>
              <a:rPr lang="fi-FI" sz="3200" b="0" i="0" dirty="0" err="1">
                <a:effectLst/>
                <a:latin typeface="Arial" panose="020B0604020202020204" pitchFamily="34" charset="0"/>
                <a:cs typeface="Arial" panose="020B0604020202020204" pitchFamily="34" charset="0"/>
              </a:rPr>
              <a:t>Kolla</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filmer</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om</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destinationslandet</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t.ex</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Slumdog</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millionnaire</a:t>
            </a:r>
            <a:r>
              <a:rPr lang="fi-FI" sz="3200" b="0" i="0" dirty="0">
                <a:effectLst/>
                <a:latin typeface="Arial" panose="020B0604020202020204" pitchFamily="34" charset="0"/>
                <a:cs typeface="Arial" panose="020B0604020202020204" pitchFamily="34" charset="0"/>
              </a:rPr>
              <a:t>).</a:t>
            </a:r>
            <a:br>
              <a:rPr lang="fi-FI" sz="3200" b="0" i="0" dirty="0">
                <a:effectLst/>
                <a:latin typeface="Arial" panose="020B0604020202020204" pitchFamily="34" charset="0"/>
                <a:cs typeface="Arial" panose="020B0604020202020204" pitchFamily="34" charset="0"/>
              </a:rPr>
            </a:br>
            <a:r>
              <a:rPr lang="fi-FI" sz="3200" b="0" i="0" dirty="0" err="1">
                <a:effectLst/>
                <a:latin typeface="Arial" panose="020B0604020202020204" pitchFamily="34" charset="0"/>
                <a:cs typeface="Arial" panose="020B0604020202020204" pitchFamily="34" charset="0"/>
              </a:rPr>
              <a:t>Kolla</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dokument</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och</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reseprogram</a:t>
            </a:r>
            <a:r>
              <a:rPr lang="fi-FI" sz="3200" b="0" i="0" dirty="0">
                <a:effectLst/>
                <a:latin typeface="Arial" panose="020B0604020202020204" pitchFamily="34" charset="0"/>
                <a:cs typeface="Arial" panose="020B0604020202020204" pitchFamily="34" charset="0"/>
              </a:rPr>
              <a:t> </a:t>
            </a:r>
            <a:r>
              <a:rPr lang="fi-FI" sz="3200" b="0" i="0" dirty="0" err="1">
                <a:effectLst/>
                <a:latin typeface="Arial" panose="020B0604020202020204" pitchFamily="34" charset="0"/>
                <a:cs typeface="Arial" panose="020B0604020202020204" pitchFamily="34" charset="0"/>
              </a:rPr>
              <a:t>på</a:t>
            </a:r>
            <a:r>
              <a:rPr lang="fi-FI" sz="3200" b="0" i="0" dirty="0">
                <a:effectLst/>
                <a:latin typeface="Arial" panose="020B0604020202020204" pitchFamily="34" charset="0"/>
                <a:cs typeface="Arial" panose="020B0604020202020204" pitchFamily="34" charset="0"/>
              </a:rPr>
              <a:t> tv.</a:t>
            </a:r>
            <a:br>
              <a:rPr lang="fi-FI" sz="3200" b="0" i="0" dirty="0">
                <a:effectLst/>
                <a:latin typeface="Arial" panose="020B0604020202020204" pitchFamily="34" charset="0"/>
                <a:cs typeface="Arial" panose="020B0604020202020204" pitchFamily="34" charset="0"/>
              </a:rPr>
            </a:br>
            <a:r>
              <a:rPr lang="sv-SE" sz="3200" b="0" i="0" dirty="0">
                <a:effectLst/>
                <a:latin typeface="Arial" panose="020B0604020202020204" pitchFamily="34" charset="0"/>
                <a:cs typeface="Arial" panose="020B0604020202020204" pitchFamily="34" charset="0"/>
              </a:rPr>
              <a:t>Förbered dig också att berätta om Finland, din hemort och din skola.</a:t>
            </a:r>
            <a:br>
              <a:rPr lang="sv-SE" sz="3200" b="0" i="0" dirty="0">
                <a:effectLst/>
                <a:latin typeface="Arial" panose="020B0604020202020204" pitchFamily="34" charset="0"/>
                <a:cs typeface="Arial" panose="020B0604020202020204" pitchFamily="34" charset="0"/>
              </a:rPr>
            </a:br>
            <a:br>
              <a:rPr lang="sv-SE" sz="3200" b="0" i="0" dirty="0">
                <a:effectLst/>
                <a:latin typeface="Arial" panose="020B0604020202020204" pitchFamily="34" charset="0"/>
                <a:cs typeface="Arial" panose="020B0604020202020204" pitchFamily="34" charset="0"/>
              </a:rPr>
            </a:br>
            <a:r>
              <a:rPr lang="sv-SE" sz="3200" b="1" i="0" dirty="0">
                <a:solidFill>
                  <a:srgbClr val="0070C0"/>
                </a:solidFill>
                <a:effectLst/>
                <a:latin typeface="Arial" panose="020B0604020202020204" pitchFamily="34" charset="0"/>
                <a:cs typeface="Arial" panose="020B0604020202020204" pitchFamily="34" charset="0"/>
              </a:rPr>
              <a:t>2. uppgift. </a:t>
            </a:r>
            <a:r>
              <a:rPr lang="sv-SE" sz="3200" b="1" dirty="0">
                <a:solidFill>
                  <a:srgbClr val="0070C0"/>
                </a:solidFill>
                <a:latin typeface="Arial" panose="020B0604020202020204" pitchFamily="34" charset="0"/>
                <a:cs typeface="Arial" panose="020B0604020202020204" pitchFamily="34" charset="0"/>
              </a:rPr>
              <a:t>Banda in din presentation om Finland, din hemort och skola (max 5 min).</a:t>
            </a:r>
            <a:br>
              <a:rPr lang="fi-FI" sz="4000" b="1" i="0" dirty="0">
                <a:solidFill>
                  <a:srgbClr val="0070C0"/>
                </a:solidFill>
                <a:effectLst/>
                <a:latin typeface="Arial" panose="020B0604020202020204" pitchFamily="34" charset="0"/>
                <a:cs typeface="Arial" panose="020B0604020202020204" pitchFamily="34" charset="0"/>
              </a:rPr>
            </a:br>
            <a:endParaRPr lang="fi-FI" b="1" dirty="0">
              <a:solidFill>
                <a:srgbClr val="0070C0"/>
              </a:solidFill>
            </a:endParaRPr>
          </a:p>
        </p:txBody>
      </p:sp>
    </p:spTree>
    <p:extLst>
      <p:ext uri="{BB962C8B-B14F-4D97-AF65-F5344CB8AC3E}">
        <p14:creationId xmlns:p14="http://schemas.microsoft.com/office/powerpoint/2010/main" val="9092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lstStyle/>
          <a:p>
            <a:br>
              <a:rPr lang="fi-FI" dirty="0">
                <a:solidFill>
                  <a:srgbClr val="097D45"/>
                </a:solidFill>
                <a:latin typeface="Arial" panose="020B0604020202020204" pitchFamily="34" charset="0"/>
                <a:cs typeface="Arial" panose="020B0604020202020204" pitchFamily="34" charset="0"/>
              </a:rPr>
            </a:br>
            <a:r>
              <a:rPr lang="fi-FI" dirty="0" err="1">
                <a:latin typeface="Arial" panose="020B0604020202020204" pitchFamily="34" charset="0"/>
                <a:cs typeface="Arial" panose="020B0604020202020204" pitchFamily="34" charset="0"/>
              </a:rPr>
              <a:t>Utbyte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utomlands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som</a:t>
            </a:r>
            <a:r>
              <a:rPr lang="fi-FI" dirty="0">
                <a:latin typeface="Arial" panose="020B0604020202020204" pitchFamily="34" charset="0"/>
                <a:cs typeface="Arial" panose="020B0604020202020204" pitchFamily="34" charset="0"/>
              </a:rPr>
              <a:t> en del i </a:t>
            </a:r>
            <a:r>
              <a:rPr lang="fi-FI" dirty="0" err="1">
                <a:latin typeface="Arial" panose="020B0604020202020204" pitchFamily="34" charset="0"/>
                <a:cs typeface="Arial" panose="020B0604020202020204" pitchFamily="34" charset="0"/>
              </a:rPr>
              <a:t>din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examen</a:t>
            </a:r>
            <a:endParaRPr lang="fi-FI" dirty="0"/>
          </a:p>
        </p:txBody>
      </p:sp>
    </p:spTree>
    <p:extLst>
      <p:ext uri="{BB962C8B-B14F-4D97-AF65-F5344CB8AC3E}">
        <p14:creationId xmlns:p14="http://schemas.microsoft.com/office/powerpoint/2010/main" val="67575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45D3-75D8-7A0D-C4C0-57A7D3302372}"/>
              </a:ext>
            </a:extLst>
          </p:cNvPr>
          <p:cNvSpPr>
            <a:spLocks noGrp="1"/>
          </p:cNvSpPr>
          <p:nvPr>
            <p:ph type="title"/>
          </p:nvPr>
        </p:nvSpPr>
        <p:spPr/>
        <p:txBody>
          <a:bodyPr>
            <a:normAutofit/>
          </a:bodyPr>
          <a:lstStyle/>
          <a:p>
            <a:pPr algn="l"/>
            <a:r>
              <a:rPr lang="sv-SE" sz="3200" b="0" i="0" dirty="0">
                <a:effectLst/>
                <a:latin typeface="ArialNova"/>
              </a:rPr>
              <a:t>Inlärning på arbetsplatsen utomlands ger dig kompetenspoäng inte bara för yrkesexamen eller del av den utan också i allmänna ämnen.</a:t>
            </a:r>
            <a:br>
              <a:rPr lang="sv-SE" sz="3200" b="0" i="0" dirty="0">
                <a:effectLst/>
                <a:latin typeface="ArialNova"/>
              </a:rPr>
            </a:br>
            <a:r>
              <a:rPr lang="sv-SE" sz="3200" b="0" i="0" dirty="0">
                <a:effectLst/>
                <a:latin typeface="ArialNova"/>
              </a:rPr>
              <a:t>Innan du åker ska du träffa din studiehandledare, din yrkeshandledare och internationella koordinator och tillsammans planera hur utlandsvistelsen ska bli en del av dina studier. </a:t>
            </a:r>
            <a:br>
              <a:rPr lang="sv-SE" sz="3200" b="0" i="0" dirty="0">
                <a:effectLst/>
                <a:latin typeface="ArialNova"/>
              </a:rPr>
            </a:br>
            <a:r>
              <a:rPr lang="sv-SE" sz="3200" b="0" i="0" dirty="0">
                <a:effectLst/>
                <a:latin typeface="ArialNova"/>
              </a:rPr>
              <a:t>Kom också överens om hur du ska genomföra yrkesprovet (utomlands eller i Finland</a:t>
            </a:r>
            <a:r>
              <a:rPr lang="sv-SE" sz="3200" b="0" i="0" dirty="0">
                <a:solidFill>
                  <a:srgbClr val="097D45"/>
                </a:solidFill>
                <a:effectLst/>
                <a:latin typeface="ArialNova"/>
              </a:rPr>
              <a:t>).</a:t>
            </a:r>
            <a:endParaRPr lang="fi-FI" sz="3200" dirty="0"/>
          </a:p>
        </p:txBody>
      </p:sp>
    </p:spTree>
    <p:extLst>
      <p:ext uri="{BB962C8B-B14F-4D97-AF65-F5344CB8AC3E}">
        <p14:creationId xmlns:p14="http://schemas.microsoft.com/office/powerpoint/2010/main" val="281853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normAutofit/>
          </a:bodyPr>
          <a:lstStyle/>
          <a:p>
            <a:pPr algn="l" rtl="0"/>
            <a:r>
              <a:rPr lang="fi-FI" sz="3600" b="1" i="0" dirty="0" err="1">
                <a:effectLst/>
                <a:latin typeface="Arial" panose="020B0604020202020204" pitchFamily="34" charset="0"/>
                <a:cs typeface="Arial" panose="020B0604020202020204" pitchFamily="34" charset="0"/>
              </a:rPr>
              <a:t>Allmänna</a:t>
            </a:r>
            <a:r>
              <a:rPr lang="fi-FI" sz="3600" b="1" i="0" dirty="0">
                <a:effectLst/>
                <a:latin typeface="Arial" panose="020B0604020202020204" pitchFamily="34" charset="0"/>
                <a:cs typeface="Arial" panose="020B0604020202020204" pitchFamily="34" charset="0"/>
              </a:rPr>
              <a:t> </a:t>
            </a:r>
            <a:r>
              <a:rPr lang="fi-FI" sz="3600" b="1" i="0" dirty="0" err="1">
                <a:effectLst/>
                <a:latin typeface="Arial" panose="020B0604020202020204" pitchFamily="34" charset="0"/>
                <a:cs typeface="Arial" panose="020B0604020202020204" pitchFamily="34" charset="0"/>
              </a:rPr>
              <a:t>preppandet</a:t>
            </a:r>
            <a:r>
              <a:rPr lang="fi-FI" sz="3600" b="1" i="0" dirty="0">
                <a:effectLst/>
                <a:latin typeface="Arial" panose="020B0604020202020204" pitchFamily="34" charset="0"/>
                <a:cs typeface="Arial" panose="020B0604020202020204" pitchFamily="34" charset="0"/>
              </a:rPr>
              <a:t> </a:t>
            </a:r>
            <a:r>
              <a:rPr lang="fi-FI" sz="3600" b="1" i="0" dirty="0" err="1">
                <a:effectLst/>
                <a:latin typeface="Arial" panose="020B0604020202020204" pitchFamily="34" charset="0"/>
                <a:cs typeface="Arial" panose="020B0604020202020204" pitchFamily="34" charset="0"/>
              </a:rPr>
              <a:t>och</a:t>
            </a:r>
            <a:r>
              <a:rPr lang="fi-FI" sz="3600" b="1" i="0" dirty="0">
                <a:effectLst/>
                <a:latin typeface="Arial" panose="020B0604020202020204" pitchFamily="34" charset="0"/>
                <a:cs typeface="Arial" panose="020B0604020202020204" pitchFamily="34" charset="0"/>
              </a:rPr>
              <a:t> </a:t>
            </a:r>
            <a:r>
              <a:rPr lang="fi-FI" sz="3600" b="1" i="0" dirty="0" err="1">
                <a:effectLst/>
                <a:latin typeface="Arial" panose="020B0604020202020204" pitchFamily="34" charset="0"/>
                <a:cs typeface="Arial" panose="020B0604020202020204" pitchFamily="34" charset="0"/>
              </a:rPr>
              <a:t>preppandet</a:t>
            </a:r>
            <a:r>
              <a:rPr lang="fi-FI" sz="3600" b="1" i="0" dirty="0">
                <a:effectLst/>
                <a:latin typeface="Arial" panose="020B0604020202020204" pitchFamily="34" charset="0"/>
                <a:cs typeface="Arial" panose="020B0604020202020204" pitchFamily="34" charset="0"/>
              </a:rPr>
              <a:t> </a:t>
            </a:r>
            <a:r>
              <a:rPr lang="fi-FI" sz="3600" b="1" dirty="0">
                <a:latin typeface="Arial" panose="020B0604020202020204" pitchFamily="34" charset="0"/>
                <a:cs typeface="Arial" panose="020B0604020202020204" pitchFamily="34" charset="0"/>
              </a:rPr>
              <a:t>för </a:t>
            </a:r>
            <a:r>
              <a:rPr lang="fi-FI" sz="3600" b="1" dirty="0" err="1">
                <a:latin typeface="Arial" panose="020B0604020202020204" pitchFamily="34" charset="0"/>
                <a:cs typeface="Arial" panose="020B0604020202020204" pitchFamily="34" charset="0"/>
              </a:rPr>
              <a:t>mottagarlandet</a:t>
            </a:r>
            <a:r>
              <a:rPr lang="fi-FI" sz="3600" b="1" dirty="0">
                <a:latin typeface="Arial" panose="020B0604020202020204" pitchFamily="34" charset="0"/>
                <a:cs typeface="Arial" panose="020B0604020202020204" pitchFamily="34" charset="0"/>
              </a:rPr>
              <a:t>, 1 kp</a:t>
            </a:r>
            <a:br>
              <a:rPr lang="fi-FI" sz="3600" b="1" dirty="0">
                <a:latin typeface="Arial" panose="020B0604020202020204" pitchFamily="34" charset="0"/>
                <a:cs typeface="Arial" panose="020B0604020202020204" pitchFamily="34" charset="0"/>
              </a:rPr>
            </a:br>
            <a:br>
              <a:rPr lang="fi-FI" sz="3600" b="1" dirty="0">
                <a:latin typeface="Arial" panose="020B0604020202020204" pitchFamily="34" charset="0"/>
                <a:cs typeface="Arial" panose="020B0604020202020204" pitchFamily="34" charset="0"/>
              </a:rPr>
            </a:br>
            <a:r>
              <a:rPr lang="fi-FI" sz="3600" b="0" i="0" dirty="0" err="1">
                <a:effectLst/>
                <a:latin typeface="Arial" panose="020B0604020202020204" pitchFamily="34" charset="0"/>
                <a:cs typeface="Arial" panose="020B0604020202020204" pitchFamily="34" charset="0"/>
              </a:rPr>
              <a:t>Därtill</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kan</a:t>
            </a:r>
            <a:r>
              <a:rPr lang="fi-FI" sz="3600" b="0" i="0" dirty="0">
                <a:effectLst/>
                <a:latin typeface="Arial" panose="020B0604020202020204" pitchFamily="34" charset="0"/>
                <a:cs typeface="Arial" panose="020B0604020202020204" pitchFamily="34" charset="0"/>
              </a:rPr>
              <a:t> du </a:t>
            </a:r>
            <a:r>
              <a:rPr lang="fi-FI" sz="3600" b="0" i="0" dirty="0" err="1">
                <a:effectLst/>
                <a:latin typeface="Arial" panose="020B0604020202020204" pitchFamily="34" charset="0"/>
                <a:cs typeface="Arial" panose="020B0604020202020204" pitchFamily="34" charset="0"/>
              </a:rPr>
              <a:t>välja</a:t>
            </a:r>
            <a:r>
              <a:rPr lang="fi-FI" sz="3600" b="0" i="0" dirty="0">
                <a:effectLst/>
                <a:latin typeface="Arial" panose="020B0604020202020204" pitchFamily="34" charset="0"/>
                <a:cs typeface="Arial" panose="020B0604020202020204" pitchFamily="34" charset="0"/>
              </a:rPr>
              <a:t> </a:t>
            </a:r>
            <a:r>
              <a:rPr lang="fi-FI" sz="3600" b="0" i="0" dirty="0" err="1">
                <a:effectLst/>
                <a:latin typeface="Arial" panose="020B0604020202020204" pitchFamily="34" charset="0"/>
                <a:cs typeface="Arial" panose="020B0604020202020204" pitchFamily="34" charset="0"/>
              </a:rPr>
              <a:t>andra</a:t>
            </a:r>
            <a:r>
              <a:rPr lang="fi-FI" sz="3600" b="0" i="0" dirty="0">
                <a:effectLst/>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kurser</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inom</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internationell</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verksamhet</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såsom</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språk</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och</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kulturkurser</a:t>
            </a:r>
            <a:r>
              <a:rPr lang="fi-FI" sz="3600" dirty="0">
                <a:latin typeface="Arial" panose="020B0604020202020204" pitchFamily="34" charset="0"/>
                <a:cs typeface="Arial" panose="020B0604020202020204" pitchFamily="34" charset="0"/>
              </a:rPr>
              <a:t> i </a:t>
            </a:r>
            <a:r>
              <a:rPr lang="fi-FI" sz="3600" dirty="0" err="1">
                <a:latin typeface="Arial" panose="020B0604020202020204" pitchFamily="34" charset="0"/>
                <a:cs typeface="Arial" panose="020B0604020202020204" pitchFamily="34" charset="0"/>
              </a:rPr>
              <a:t>vårt</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utbud</a:t>
            </a:r>
            <a:r>
              <a:rPr lang="fi-FI" sz="3600" dirty="0">
                <a:latin typeface="Arial" panose="020B0604020202020204" pitchFamily="34" charset="0"/>
                <a:cs typeface="Arial" panose="020B0604020202020204" pitchFamily="34" charset="0"/>
              </a:rPr>
              <a:t>.</a:t>
            </a:r>
            <a:br>
              <a:rPr lang="fi-FI" sz="3600" dirty="0">
                <a:latin typeface="Arial" panose="020B0604020202020204" pitchFamily="34" charset="0"/>
                <a:cs typeface="Arial" panose="020B0604020202020204" pitchFamily="34" charset="0"/>
              </a:rPr>
            </a:br>
            <a:r>
              <a:rPr lang="fi-FI" sz="3600" dirty="0">
                <a:latin typeface="Arial" panose="020B0604020202020204" pitchFamily="34" charset="0"/>
                <a:cs typeface="Arial" panose="020B0604020202020204" pitchFamily="34" charset="0"/>
              </a:rPr>
              <a:t>För </a:t>
            </a:r>
            <a:r>
              <a:rPr lang="fi-FI" sz="3600" dirty="0" err="1">
                <a:latin typeface="Arial" panose="020B0604020202020204" pitchFamily="34" charset="0"/>
                <a:cs typeface="Arial" panose="020B0604020202020204" pitchFamily="34" charset="0"/>
              </a:rPr>
              <a:t>närmare</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information</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kontakta</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din</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egen</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koordinator</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eller</a:t>
            </a:r>
            <a:r>
              <a:rPr lang="fi-FI" sz="3600" dirty="0">
                <a:latin typeface="Arial" panose="020B0604020202020204" pitchFamily="34" charset="0"/>
                <a:cs typeface="Arial" panose="020B0604020202020204" pitchFamily="34" charset="0"/>
              </a:rPr>
              <a:t> </a:t>
            </a:r>
            <a:r>
              <a:rPr lang="fi-FI" sz="3600" dirty="0" err="1">
                <a:latin typeface="Arial" panose="020B0604020202020204" pitchFamily="34" charset="0"/>
                <a:cs typeface="Arial" panose="020B0604020202020204" pitchFamily="34" charset="0"/>
              </a:rPr>
              <a:t>studiehandledare</a:t>
            </a:r>
            <a:r>
              <a:rPr lang="fi-FI" sz="3600" dirty="0">
                <a:solidFill>
                  <a:srgbClr val="00B050"/>
                </a:solidFill>
                <a:latin typeface="Arial" panose="020B0604020202020204" pitchFamily="34" charset="0"/>
                <a:cs typeface="Arial" panose="020B0604020202020204" pitchFamily="34" charset="0"/>
              </a:rPr>
              <a:t>.</a:t>
            </a:r>
            <a:r>
              <a:rPr lang="sv-SE" sz="3600" b="0" i="0" dirty="0">
                <a:solidFill>
                  <a:srgbClr val="00B050"/>
                </a:solidFill>
                <a:effectLst/>
                <a:latin typeface="ArialNova"/>
              </a:rPr>
              <a:t> </a:t>
            </a:r>
            <a:endParaRPr lang="fi-FI" sz="36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75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A43E-0CEC-ACF3-B69F-4F6B81A6B330}"/>
              </a:ext>
            </a:extLst>
          </p:cNvPr>
          <p:cNvSpPr>
            <a:spLocks noGrp="1"/>
          </p:cNvSpPr>
          <p:nvPr>
            <p:ph type="title"/>
          </p:nvPr>
        </p:nvSpPr>
        <p:spPr/>
        <p:txBody>
          <a:bodyPr>
            <a:normAutofit fontScale="90000"/>
          </a:bodyPr>
          <a:lstStyle/>
          <a:p>
            <a:pPr algn="l" rtl="0"/>
            <a:br>
              <a:rPr lang="fi-FI" sz="3100" b="0" i="0" dirty="0">
                <a:effectLst/>
                <a:latin typeface="ArialNova"/>
              </a:rPr>
            </a:br>
            <a:r>
              <a:rPr lang="fi-FI" sz="3100" b="0" i="0" dirty="0" err="1">
                <a:effectLst/>
                <a:latin typeface="ArialNova"/>
              </a:rPr>
              <a:t>Portfolien</a:t>
            </a:r>
            <a:r>
              <a:rPr lang="fi-FI" sz="3100" b="0" i="0" dirty="0">
                <a:effectLst/>
                <a:latin typeface="ArialNova"/>
              </a:rPr>
              <a:t> </a:t>
            </a:r>
            <a:r>
              <a:rPr lang="fi-FI" sz="3100" b="0" i="0" dirty="0" err="1">
                <a:effectLst/>
                <a:latin typeface="ArialNova"/>
              </a:rPr>
              <a:t>betygsätts</a:t>
            </a:r>
            <a:r>
              <a:rPr lang="fi-FI" sz="3100" b="0" i="0" dirty="0">
                <a:effectLst/>
                <a:latin typeface="ArialNova"/>
              </a:rPr>
              <a:t> </a:t>
            </a:r>
            <a:r>
              <a:rPr lang="fi-FI" sz="3100" b="0" i="0" dirty="0" err="1">
                <a:effectLst/>
                <a:latin typeface="ArialNova"/>
              </a:rPr>
              <a:t>som</a:t>
            </a:r>
            <a:r>
              <a:rPr lang="fi-FI" sz="3100" b="0" i="0" dirty="0">
                <a:effectLst/>
                <a:latin typeface="ArialNova"/>
              </a:rPr>
              <a:t> en del av </a:t>
            </a:r>
            <a:r>
              <a:rPr lang="fi-FI" sz="3100" b="0" i="0" dirty="0" err="1">
                <a:effectLst/>
                <a:latin typeface="ArialNova"/>
              </a:rPr>
              <a:t>Ready</a:t>
            </a:r>
            <a:r>
              <a:rPr lang="fi-FI" sz="3100" b="0" i="0" dirty="0">
                <a:effectLst/>
                <a:latin typeface="ArialNova"/>
              </a:rPr>
              <a:t> to go -</a:t>
            </a:r>
            <a:r>
              <a:rPr lang="fi-FI" sz="3100" dirty="0" err="1">
                <a:latin typeface="ArialNova"/>
              </a:rPr>
              <a:t>preppandet</a:t>
            </a:r>
            <a:r>
              <a:rPr lang="fi-FI" sz="3100" b="0" i="0" dirty="0">
                <a:effectLst/>
                <a:latin typeface="ArialNova"/>
              </a:rPr>
              <a:t> (</a:t>
            </a:r>
            <a:r>
              <a:rPr lang="fi-FI" sz="3100" b="0" i="0" dirty="0" err="1">
                <a:effectLst/>
                <a:latin typeface="ArialNova"/>
              </a:rPr>
              <a:t>det</a:t>
            </a:r>
            <a:r>
              <a:rPr lang="fi-FI" sz="3100" b="0" i="0" dirty="0">
                <a:effectLst/>
                <a:latin typeface="ArialNova"/>
              </a:rPr>
              <a:t> </a:t>
            </a:r>
            <a:r>
              <a:rPr lang="fi-FI" sz="3100" b="0" i="0" dirty="0" err="1">
                <a:effectLst/>
                <a:latin typeface="ArialNova"/>
              </a:rPr>
              <a:t>allmänna</a:t>
            </a:r>
            <a:r>
              <a:rPr lang="fi-FI" sz="3100" b="0" i="0" dirty="0">
                <a:effectLst/>
                <a:latin typeface="ArialNova"/>
              </a:rPr>
              <a:t> </a:t>
            </a:r>
            <a:r>
              <a:rPr lang="fi-FI" sz="3100" b="0" i="0" dirty="0" err="1">
                <a:effectLst/>
                <a:latin typeface="ArialNova"/>
              </a:rPr>
              <a:t>och</a:t>
            </a:r>
            <a:r>
              <a:rPr lang="fi-FI" sz="3100" b="0" i="0" dirty="0">
                <a:effectLst/>
                <a:latin typeface="ArialNova"/>
              </a:rPr>
              <a:t> </a:t>
            </a:r>
            <a:r>
              <a:rPr lang="fi-FI" sz="3100" b="0" i="0" dirty="0" err="1">
                <a:effectLst/>
                <a:latin typeface="ArialNova"/>
              </a:rPr>
              <a:t>personliga</a:t>
            </a:r>
            <a:r>
              <a:rPr lang="fi-FI" sz="3100" b="0" i="0" dirty="0">
                <a:effectLst/>
                <a:latin typeface="ArialNova"/>
              </a:rPr>
              <a:t> </a:t>
            </a:r>
            <a:r>
              <a:rPr lang="fi-FI" sz="3100" b="0" i="0" dirty="0" err="1">
                <a:effectLst/>
                <a:latin typeface="ArialNova"/>
              </a:rPr>
              <a:t>prepppandet</a:t>
            </a:r>
            <a:r>
              <a:rPr lang="fi-FI" sz="3100" b="0" i="0" dirty="0">
                <a:effectLst/>
                <a:latin typeface="ArialNova"/>
              </a:rPr>
              <a:t>), </a:t>
            </a:r>
            <a:r>
              <a:rPr lang="fi-FI" sz="3100" b="0" i="0" dirty="0" err="1">
                <a:effectLst/>
                <a:latin typeface="ArialNova"/>
              </a:rPr>
              <a:t>som</a:t>
            </a:r>
            <a:r>
              <a:rPr lang="fi-FI" sz="3100" b="0" i="0" dirty="0">
                <a:effectLst/>
                <a:latin typeface="ArialNova"/>
              </a:rPr>
              <a:t> du </a:t>
            </a:r>
            <a:r>
              <a:rPr lang="fi-FI" sz="3100" b="0" i="0" dirty="0" err="1">
                <a:effectLst/>
                <a:latin typeface="ArialNova"/>
              </a:rPr>
              <a:t>får</a:t>
            </a:r>
            <a:r>
              <a:rPr lang="fi-FI" sz="3100" b="0" i="0" dirty="0">
                <a:effectLst/>
                <a:latin typeface="ArialNova"/>
              </a:rPr>
              <a:t> ett </a:t>
            </a:r>
            <a:r>
              <a:rPr lang="fi-FI" sz="3100" b="0" i="0" dirty="0" err="1">
                <a:effectLst/>
                <a:latin typeface="ArialNova"/>
              </a:rPr>
              <a:t>vitsord</a:t>
            </a:r>
            <a:r>
              <a:rPr lang="fi-FI" sz="3100" b="0" i="0" dirty="0">
                <a:effectLst/>
                <a:latin typeface="ArialNova"/>
              </a:rPr>
              <a:t> för. </a:t>
            </a:r>
            <a:r>
              <a:rPr lang="fi-FI" sz="3100" b="0" i="0" dirty="0" err="1">
                <a:effectLst/>
                <a:latin typeface="ArialNova"/>
              </a:rPr>
              <a:t>Din</a:t>
            </a:r>
            <a:r>
              <a:rPr lang="fi-FI" sz="3100" b="0" i="0" dirty="0">
                <a:effectLst/>
                <a:latin typeface="ArialNova"/>
              </a:rPr>
              <a:t> </a:t>
            </a:r>
            <a:r>
              <a:rPr lang="fi-FI" sz="3100" b="0" i="0" dirty="0" err="1">
                <a:effectLst/>
                <a:latin typeface="ArialNova"/>
              </a:rPr>
              <a:t>internationella</a:t>
            </a:r>
            <a:r>
              <a:rPr lang="fi-FI" sz="3100" b="0" i="0" dirty="0">
                <a:effectLst/>
                <a:latin typeface="ArialNova"/>
              </a:rPr>
              <a:t> </a:t>
            </a:r>
            <a:r>
              <a:rPr lang="fi-FI" sz="3100" b="0" i="0" dirty="0" err="1">
                <a:effectLst/>
                <a:latin typeface="ArialNova"/>
              </a:rPr>
              <a:t>koordinatorn</a:t>
            </a:r>
            <a:r>
              <a:rPr lang="fi-FI" sz="3100" b="0" i="0" dirty="0">
                <a:effectLst/>
                <a:latin typeface="ArialNova"/>
              </a:rPr>
              <a:t> </a:t>
            </a:r>
            <a:r>
              <a:rPr lang="fi-FI" sz="3100" b="0" i="0" dirty="0" err="1">
                <a:effectLst/>
                <a:latin typeface="ArialNova"/>
              </a:rPr>
              <a:t>betygsätter</a:t>
            </a:r>
            <a:r>
              <a:rPr lang="fi-FI" sz="3100" b="0" i="0" dirty="0">
                <a:effectLst/>
                <a:latin typeface="ArialNova"/>
              </a:rPr>
              <a:t> </a:t>
            </a:r>
            <a:r>
              <a:rPr lang="fi-FI" sz="3100" b="0" i="0" dirty="0" err="1">
                <a:effectLst/>
                <a:latin typeface="ArialNova"/>
              </a:rPr>
              <a:t>portfolien</a:t>
            </a:r>
            <a:r>
              <a:rPr lang="fi-FI" sz="3100" b="0" i="0" dirty="0">
                <a:effectLst/>
                <a:latin typeface="ArialNova"/>
              </a:rPr>
              <a:t> </a:t>
            </a:r>
            <a:r>
              <a:rPr lang="fi-FI" sz="3100" b="0" i="0" dirty="0" err="1">
                <a:effectLst/>
                <a:latin typeface="ArialNova"/>
              </a:rPr>
              <a:t>efter</a:t>
            </a:r>
            <a:r>
              <a:rPr lang="fi-FI" sz="3100" b="0" i="0" dirty="0">
                <a:effectLst/>
                <a:latin typeface="ArialNova"/>
              </a:rPr>
              <a:t> </a:t>
            </a:r>
            <a:r>
              <a:rPr lang="fi-FI" sz="3100" b="0" i="0" dirty="0" err="1">
                <a:effectLst/>
                <a:latin typeface="ArialNova"/>
              </a:rPr>
              <a:t>den</a:t>
            </a:r>
            <a:r>
              <a:rPr lang="fi-FI" sz="3100" b="0" i="0" dirty="0">
                <a:effectLst/>
                <a:latin typeface="ArialNova"/>
              </a:rPr>
              <a:t> </a:t>
            </a:r>
            <a:r>
              <a:rPr lang="fi-FI" sz="3100" b="0" i="0" dirty="0" err="1">
                <a:effectLst/>
                <a:latin typeface="ArialNova"/>
              </a:rPr>
              <a:t>studerande</a:t>
            </a:r>
            <a:r>
              <a:rPr lang="fi-FI" sz="3100" b="0" i="0" dirty="0">
                <a:effectLst/>
                <a:latin typeface="ArialNova"/>
              </a:rPr>
              <a:t> </a:t>
            </a:r>
            <a:r>
              <a:rPr lang="fi-FI" sz="3100" b="0" i="0" dirty="0" err="1">
                <a:effectLst/>
                <a:latin typeface="ArialNova"/>
              </a:rPr>
              <a:t>kommit</a:t>
            </a:r>
            <a:r>
              <a:rPr lang="fi-FI" sz="3100" b="0" i="0" dirty="0">
                <a:effectLst/>
                <a:latin typeface="ArialNova"/>
              </a:rPr>
              <a:t> </a:t>
            </a:r>
            <a:r>
              <a:rPr lang="fi-FI" sz="3100" b="0" i="0" dirty="0" err="1">
                <a:effectLst/>
                <a:latin typeface="ArialNova"/>
              </a:rPr>
              <a:t>tillbaka</a:t>
            </a:r>
            <a:r>
              <a:rPr lang="fi-FI" sz="3100" b="0" i="0" dirty="0">
                <a:effectLst/>
                <a:latin typeface="ArialNova"/>
              </a:rPr>
              <a:t>. </a:t>
            </a:r>
            <a:br>
              <a:rPr lang="fi-FI" sz="3100" b="0" i="0" dirty="0">
                <a:effectLst/>
                <a:latin typeface="ArialNova"/>
              </a:rPr>
            </a:br>
            <a:br>
              <a:rPr lang="fi-FI" sz="3100" b="0" i="0" dirty="0">
                <a:effectLst/>
                <a:latin typeface="ArialNova"/>
              </a:rPr>
            </a:br>
            <a:r>
              <a:rPr lang="fi-FI" sz="3100" b="0" i="0" dirty="0" err="1">
                <a:effectLst/>
                <a:latin typeface="ArialNova"/>
              </a:rPr>
              <a:t>Med</a:t>
            </a:r>
            <a:r>
              <a:rPr lang="fi-FI" sz="3100" b="0" i="0" dirty="0">
                <a:effectLst/>
                <a:latin typeface="ArialNova"/>
              </a:rPr>
              <a:t> </a:t>
            </a:r>
            <a:r>
              <a:rPr lang="fi-FI" sz="3100" b="0" i="0" dirty="0" err="1">
                <a:effectLst/>
                <a:latin typeface="ArialNova"/>
              </a:rPr>
              <a:t>din</a:t>
            </a:r>
            <a:r>
              <a:rPr lang="fi-FI" sz="3100" b="0" i="0" dirty="0">
                <a:effectLst/>
                <a:latin typeface="ArialNova"/>
              </a:rPr>
              <a:t> </a:t>
            </a:r>
            <a:r>
              <a:rPr lang="fi-FI" sz="3100" b="0" i="0" dirty="0" err="1">
                <a:effectLst/>
                <a:latin typeface="ArialNova"/>
              </a:rPr>
              <a:t>portfolie</a:t>
            </a:r>
            <a:r>
              <a:rPr lang="fi-FI" sz="3100" b="0" i="0" dirty="0">
                <a:effectLst/>
                <a:latin typeface="ArialNova"/>
              </a:rPr>
              <a:t> </a:t>
            </a:r>
            <a:r>
              <a:rPr lang="fi-FI" sz="3100" b="0" i="0" dirty="0" err="1">
                <a:effectLst/>
                <a:latin typeface="ArialNova"/>
              </a:rPr>
              <a:t>kan</a:t>
            </a:r>
            <a:r>
              <a:rPr lang="fi-FI" sz="3100" b="0" i="0" dirty="0">
                <a:effectLst/>
                <a:latin typeface="ArialNova"/>
              </a:rPr>
              <a:t> du visa </a:t>
            </a:r>
            <a:r>
              <a:rPr lang="fi-FI" sz="3100" b="0" i="0" dirty="0" err="1">
                <a:effectLst/>
                <a:latin typeface="ArialNova"/>
              </a:rPr>
              <a:t>hur</a:t>
            </a:r>
            <a:r>
              <a:rPr lang="fi-FI" sz="3100" b="0" i="0" dirty="0">
                <a:effectLst/>
                <a:latin typeface="ArialNova"/>
              </a:rPr>
              <a:t> </a:t>
            </a:r>
            <a:r>
              <a:rPr lang="fi-FI" sz="3100" b="0" i="0" dirty="0" err="1">
                <a:effectLst/>
                <a:latin typeface="ArialNova"/>
              </a:rPr>
              <a:t>bra</a:t>
            </a:r>
            <a:r>
              <a:rPr lang="fi-FI" sz="3100" b="0" i="0" dirty="0">
                <a:effectLst/>
                <a:latin typeface="ArialNova"/>
              </a:rPr>
              <a:t> du </a:t>
            </a:r>
            <a:r>
              <a:rPr lang="fi-FI" sz="3100" b="0" i="0" dirty="0" err="1">
                <a:effectLst/>
                <a:latin typeface="ArialNova"/>
              </a:rPr>
              <a:t>har</a:t>
            </a:r>
            <a:r>
              <a:rPr lang="fi-FI" sz="3100" b="0" i="0" dirty="0">
                <a:effectLst/>
                <a:latin typeface="ArialNova"/>
              </a:rPr>
              <a:t> </a:t>
            </a:r>
            <a:r>
              <a:rPr lang="fi-FI" sz="3100" b="0" i="0" dirty="0" err="1">
                <a:effectLst/>
                <a:latin typeface="ArialNova"/>
              </a:rPr>
              <a:t>förberett</a:t>
            </a:r>
            <a:r>
              <a:rPr lang="fi-FI" sz="3100" b="0" i="0" dirty="0">
                <a:effectLst/>
                <a:latin typeface="ArialNova"/>
              </a:rPr>
              <a:t> </a:t>
            </a:r>
            <a:r>
              <a:rPr lang="fi-FI" sz="3100" b="0" i="0" dirty="0" err="1">
                <a:effectLst/>
                <a:latin typeface="ArialNova"/>
              </a:rPr>
              <a:t>dig</a:t>
            </a:r>
            <a:r>
              <a:rPr lang="fi-FI" sz="3100" b="0" i="0" dirty="0">
                <a:effectLst/>
                <a:latin typeface="ArialNova"/>
              </a:rPr>
              <a:t> </a:t>
            </a:r>
            <a:r>
              <a:rPr lang="fi-FI" sz="3100" b="0" i="0" dirty="0" err="1">
                <a:effectLst/>
                <a:latin typeface="ArialNova"/>
              </a:rPr>
              <a:t>till</a:t>
            </a:r>
            <a:r>
              <a:rPr lang="fi-FI" sz="3100" b="0" i="0" dirty="0">
                <a:effectLst/>
                <a:latin typeface="ArialNova"/>
              </a:rPr>
              <a:t> </a:t>
            </a:r>
            <a:r>
              <a:rPr lang="fi-FI" sz="3100" b="0" i="0" dirty="0" err="1">
                <a:effectLst/>
                <a:latin typeface="ArialNova"/>
              </a:rPr>
              <a:t>utlandsutbytet</a:t>
            </a:r>
            <a:r>
              <a:rPr lang="fi-FI" sz="3100" b="0" i="0" dirty="0">
                <a:effectLst/>
                <a:latin typeface="ArialNova"/>
              </a:rPr>
              <a:t> </a:t>
            </a:r>
            <a:r>
              <a:rPr lang="fi-FI" sz="3100" b="0" i="0" dirty="0" err="1">
                <a:effectLst/>
                <a:latin typeface="ArialNova"/>
              </a:rPr>
              <a:t>och</a:t>
            </a:r>
            <a:r>
              <a:rPr lang="fi-FI" sz="3100" b="0" i="0" dirty="0">
                <a:effectLst/>
                <a:latin typeface="ArialNova"/>
              </a:rPr>
              <a:t> </a:t>
            </a:r>
            <a:r>
              <a:rPr lang="fi-FI" sz="3100" b="0" i="0" dirty="0" err="1">
                <a:effectLst/>
                <a:latin typeface="ArialNova"/>
              </a:rPr>
              <a:t>vad</a:t>
            </a:r>
            <a:r>
              <a:rPr lang="fi-FI" sz="3100" b="0" i="0" dirty="0">
                <a:effectLst/>
                <a:latin typeface="ArialNova"/>
              </a:rPr>
              <a:t> du </a:t>
            </a:r>
            <a:r>
              <a:rPr lang="fi-FI" sz="3100" b="0" i="0" dirty="0" err="1">
                <a:effectLst/>
                <a:latin typeface="ArialNova"/>
              </a:rPr>
              <a:t>har</a:t>
            </a:r>
            <a:r>
              <a:rPr lang="fi-FI" sz="3100" b="0" i="0" dirty="0">
                <a:effectLst/>
                <a:latin typeface="ArialNova"/>
              </a:rPr>
              <a:t> </a:t>
            </a:r>
            <a:r>
              <a:rPr lang="fi-FI" sz="3100" b="0" i="0" dirty="0" err="1">
                <a:effectLst/>
                <a:latin typeface="ArialNova"/>
              </a:rPr>
              <a:t>lärt</a:t>
            </a:r>
            <a:r>
              <a:rPr lang="fi-FI" sz="3100" b="0" i="0" dirty="0">
                <a:effectLst/>
                <a:latin typeface="ArialNova"/>
              </a:rPr>
              <a:t> </a:t>
            </a:r>
            <a:r>
              <a:rPr lang="fi-FI" sz="3100" b="0" i="0" dirty="0" err="1">
                <a:effectLst/>
                <a:latin typeface="ArialNova"/>
              </a:rPr>
              <a:t>dig</a:t>
            </a:r>
            <a:r>
              <a:rPr lang="fi-FI" sz="3100" b="0" i="0" dirty="0">
                <a:effectLst/>
                <a:latin typeface="ArialNova"/>
              </a:rPr>
              <a:t> av </a:t>
            </a:r>
            <a:r>
              <a:rPr lang="fi-FI" sz="3100" b="0" i="0" dirty="0" err="1">
                <a:effectLst/>
                <a:latin typeface="ArialNova"/>
              </a:rPr>
              <a:t>erfarenheten</a:t>
            </a:r>
            <a:r>
              <a:rPr lang="fi-FI" sz="3100" b="0" i="0" dirty="0">
                <a:effectLst/>
                <a:latin typeface="ArialNova"/>
              </a:rPr>
              <a:t>. </a:t>
            </a:r>
            <a:r>
              <a:rPr lang="fi-FI" sz="3100" b="0" i="0" dirty="0" err="1">
                <a:effectLst/>
                <a:latin typeface="ArialNova"/>
              </a:rPr>
              <a:t>Portfolien</a:t>
            </a:r>
            <a:r>
              <a:rPr lang="fi-FI" sz="3100" b="0" i="0" dirty="0">
                <a:effectLst/>
                <a:latin typeface="ArialNova"/>
              </a:rPr>
              <a:t> </a:t>
            </a:r>
            <a:r>
              <a:rPr lang="fi-FI" sz="3100" b="0" i="0" dirty="0" err="1">
                <a:effectLst/>
                <a:latin typeface="ArialNova"/>
              </a:rPr>
              <a:t>bearbetas</a:t>
            </a:r>
            <a:r>
              <a:rPr lang="fi-FI" sz="3100" b="0" i="0" dirty="0">
                <a:effectLst/>
                <a:latin typeface="ArialNova"/>
              </a:rPr>
              <a:t> </a:t>
            </a:r>
            <a:r>
              <a:rPr lang="fi-FI" sz="3100" b="0" i="0" dirty="0" err="1">
                <a:effectLst/>
                <a:latin typeface="ArialNova"/>
              </a:rPr>
              <a:t>före</a:t>
            </a:r>
            <a:r>
              <a:rPr lang="fi-FI" sz="3100" b="0" i="0" dirty="0">
                <a:effectLst/>
                <a:latin typeface="ArialNova"/>
              </a:rPr>
              <a:t> </a:t>
            </a:r>
            <a:r>
              <a:rPr lang="fi-FI" sz="3100" b="0" i="0" dirty="0" err="1">
                <a:effectLst/>
                <a:latin typeface="ArialNova"/>
              </a:rPr>
              <a:t>resan</a:t>
            </a:r>
            <a:r>
              <a:rPr lang="fi-FI" sz="3100" b="0" i="0" dirty="0">
                <a:effectLst/>
                <a:latin typeface="ArialNova"/>
              </a:rPr>
              <a:t>, </a:t>
            </a:r>
            <a:r>
              <a:rPr lang="fi-FI" sz="3100" b="0" i="0" dirty="0" err="1">
                <a:effectLst/>
                <a:latin typeface="ArialNova"/>
              </a:rPr>
              <a:t>under</a:t>
            </a:r>
            <a:r>
              <a:rPr lang="fi-FI" sz="3100" b="0" i="0" dirty="0">
                <a:effectLst/>
                <a:latin typeface="ArialNova"/>
              </a:rPr>
              <a:t> </a:t>
            </a:r>
            <a:r>
              <a:rPr lang="fi-FI" sz="3100" dirty="0" err="1">
                <a:latin typeface="ArialNova"/>
              </a:rPr>
              <a:t>utbytet</a:t>
            </a:r>
            <a:r>
              <a:rPr lang="fi-FI" sz="3100" dirty="0">
                <a:latin typeface="ArialNova"/>
              </a:rPr>
              <a:t> </a:t>
            </a:r>
            <a:r>
              <a:rPr lang="fi-FI" sz="3100" dirty="0" err="1">
                <a:latin typeface="ArialNova"/>
              </a:rPr>
              <a:t>och</a:t>
            </a:r>
            <a:r>
              <a:rPr lang="fi-FI" sz="3100" dirty="0">
                <a:latin typeface="ArialNova"/>
              </a:rPr>
              <a:t> </a:t>
            </a:r>
            <a:r>
              <a:rPr lang="fi-FI" sz="3100" dirty="0" err="1">
                <a:latin typeface="ArialNova"/>
              </a:rPr>
              <a:t>efter</a:t>
            </a:r>
            <a:r>
              <a:rPr lang="fi-FI" sz="3100" dirty="0">
                <a:latin typeface="ArialNova"/>
              </a:rPr>
              <a:t> </a:t>
            </a:r>
            <a:r>
              <a:rPr lang="fi-FI" sz="3100" dirty="0" err="1">
                <a:latin typeface="ArialNova"/>
              </a:rPr>
              <a:t>det</a:t>
            </a:r>
            <a:r>
              <a:rPr lang="fi-FI" sz="3100" dirty="0">
                <a:latin typeface="ArialNova"/>
              </a:rPr>
              <a:t>.</a:t>
            </a:r>
            <a:br>
              <a:rPr lang="fi-FI" sz="3100" dirty="0">
                <a:latin typeface="ArialNova"/>
              </a:rPr>
            </a:br>
            <a:br>
              <a:rPr lang="fi-FI" sz="3100" dirty="0">
                <a:latin typeface="ArialNova"/>
              </a:rPr>
            </a:br>
            <a:r>
              <a:rPr lang="fi-FI" sz="3100" b="0" i="0" dirty="0">
                <a:effectLst/>
                <a:latin typeface="ArialNova"/>
              </a:rPr>
              <a:t>Du </a:t>
            </a:r>
            <a:r>
              <a:rPr lang="fi-FI" sz="3100" b="0" i="0" dirty="0" err="1">
                <a:effectLst/>
                <a:latin typeface="ArialNova"/>
              </a:rPr>
              <a:t>får</a:t>
            </a:r>
            <a:r>
              <a:rPr lang="fi-FI" sz="3100" b="0" i="0" dirty="0">
                <a:effectLst/>
                <a:latin typeface="ArialNova"/>
              </a:rPr>
              <a:t> en TO DO –lista i </a:t>
            </a:r>
            <a:r>
              <a:rPr lang="fi-FI" sz="3100" b="0" i="0" dirty="0" err="1">
                <a:effectLst/>
                <a:latin typeface="ArialNova"/>
              </a:rPr>
              <a:t>Ready</a:t>
            </a:r>
            <a:r>
              <a:rPr lang="fi-FI" sz="3100" b="0" i="0" dirty="0">
                <a:effectLst/>
                <a:latin typeface="ArialNova"/>
              </a:rPr>
              <a:t> to go –</a:t>
            </a:r>
            <a:r>
              <a:rPr lang="fi-FI" sz="3100" b="0" i="0" dirty="0" err="1">
                <a:effectLst/>
                <a:latin typeface="ArialNova"/>
              </a:rPr>
              <a:t>preppandet</a:t>
            </a:r>
            <a:r>
              <a:rPr lang="fi-FI" sz="3100" b="0" i="0" dirty="0">
                <a:effectLst/>
                <a:latin typeface="ArialNova"/>
              </a:rPr>
              <a:t> </a:t>
            </a:r>
            <a:r>
              <a:rPr lang="fi-FI" sz="3100" b="0" i="0" dirty="0" err="1">
                <a:effectLst/>
                <a:latin typeface="ArialNova"/>
              </a:rPr>
              <a:t>om</a:t>
            </a:r>
            <a:r>
              <a:rPr lang="fi-FI" sz="3100" b="0" i="0" dirty="0">
                <a:effectLst/>
                <a:latin typeface="ArialNova"/>
              </a:rPr>
              <a:t> </a:t>
            </a:r>
            <a:r>
              <a:rPr lang="fi-FI" sz="3100" b="0" i="0" dirty="0" err="1">
                <a:effectLst/>
                <a:latin typeface="ArialNova"/>
              </a:rPr>
              <a:t>uppgifterna</a:t>
            </a:r>
            <a:r>
              <a:rPr lang="fi-FI" sz="3100" b="0" i="0" dirty="0">
                <a:effectLst/>
                <a:latin typeface="ArialNova"/>
              </a:rPr>
              <a:t> </a:t>
            </a:r>
            <a:r>
              <a:rPr lang="fi-FI" sz="3100" b="0" i="0" dirty="0" err="1">
                <a:effectLst/>
                <a:latin typeface="ArialNova"/>
              </a:rPr>
              <a:t>som</a:t>
            </a:r>
            <a:r>
              <a:rPr lang="fi-FI" sz="3100" b="0" i="0" dirty="0">
                <a:effectLst/>
                <a:latin typeface="ArialNova"/>
              </a:rPr>
              <a:t> </a:t>
            </a:r>
            <a:r>
              <a:rPr lang="fi-FI" sz="3100" b="0" i="0" dirty="0" err="1">
                <a:effectLst/>
                <a:latin typeface="ArialNova"/>
              </a:rPr>
              <a:t>ska</a:t>
            </a:r>
            <a:r>
              <a:rPr lang="fi-FI" sz="3100" b="0" i="0" dirty="0">
                <a:effectLst/>
                <a:latin typeface="ArialNova"/>
              </a:rPr>
              <a:t> </a:t>
            </a:r>
            <a:r>
              <a:rPr lang="fi-FI" sz="3100" b="0" i="0" dirty="0" err="1">
                <a:effectLst/>
                <a:latin typeface="ArialNova"/>
              </a:rPr>
              <a:t>sparas</a:t>
            </a:r>
            <a:r>
              <a:rPr lang="fi-FI" sz="3100" b="0" i="0" dirty="0">
                <a:effectLst/>
                <a:latin typeface="ArialNova"/>
              </a:rPr>
              <a:t> i </a:t>
            </a:r>
            <a:r>
              <a:rPr lang="fi-FI" sz="3100" b="0" i="0" dirty="0" err="1">
                <a:effectLst/>
                <a:latin typeface="ArialNova"/>
              </a:rPr>
              <a:t>pärmen</a:t>
            </a:r>
            <a:r>
              <a:rPr lang="fi-FI" sz="3100" b="0" i="0" dirty="0">
                <a:solidFill>
                  <a:srgbClr val="00B050"/>
                </a:solidFill>
                <a:effectLst/>
                <a:latin typeface="ArialNova"/>
              </a:rPr>
              <a:t>.</a:t>
            </a:r>
            <a:br>
              <a:rPr lang="fi-FI" sz="3100" b="0" i="0" dirty="0">
                <a:solidFill>
                  <a:srgbClr val="00B050"/>
                </a:solidFill>
                <a:effectLst/>
                <a:latin typeface="ArialNova"/>
              </a:rPr>
            </a:b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1224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BD58-FFB8-979E-3567-D43302B61C67}"/>
              </a:ext>
            </a:extLst>
          </p:cNvPr>
          <p:cNvSpPr>
            <a:spLocks noGrp="1"/>
          </p:cNvSpPr>
          <p:nvPr>
            <p:ph type="title"/>
          </p:nvPr>
        </p:nvSpPr>
        <p:spPr/>
        <p:txBody>
          <a:bodyPr>
            <a:normAutofit/>
          </a:bodyPr>
          <a:lstStyle/>
          <a:p>
            <a:pPr algn="l"/>
            <a:r>
              <a:rPr lang="sv-SE" sz="2800" dirty="0"/>
              <a:t>När du dokumenterar din resa, kom ihåg att inte skriva något negativt om vår partnerskola eller vårt partnerföretag, till exempel på en blogg eller någon annanstans på nätet, och att inte publicera något som omfattas av affärshemligheter eller integritetsskydd. Be också om tillstånd om du vill ta bilder på arbetsplatsen (av lokalerna eller människor).</a:t>
            </a:r>
            <a:br>
              <a:rPr lang="sv-SE" sz="2800" dirty="0"/>
            </a:br>
            <a:br>
              <a:rPr lang="sv-SE" sz="2800" dirty="0"/>
            </a:br>
            <a:r>
              <a:rPr lang="sv-SE" sz="2800" dirty="0"/>
              <a:t>Du kan kommunicera med människor utan att använda ett gemensamt språk, använd bara teckenspråk. Du kan ta med dig en symbolspråkskarta, där du kan peka på bilden för att visa vad du menar. </a:t>
            </a:r>
            <a:endParaRPr lang="fi-FI" sz="2800" dirty="0"/>
          </a:p>
        </p:txBody>
      </p:sp>
    </p:spTree>
    <p:extLst>
      <p:ext uri="{BB962C8B-B14F-4D97-AF65-F5344CB8AC3E}">
        <p14:creationId xmlns:p14="http://schemas.microsoft.com/office/powerpoint/2010/main" val="18206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67C5D-6904-4DF4-9305-41DB5E0A2F3F}"/>
              </a:ext>
            </a:extLst>
          </p:cNvPr>
          <p:cNvSpPr>
            <a:spLocks noGrp="1"/>
          </p:cNvSpPr>
          <p:nvPr>
            <p:ph type="ctrTitle"/>
          </p:nvPr>
        </p:nvSpPr>
        <p:spPr>
          <a:xfrm>
            <a:off x="2159563" y="1052737"/>
            <a:ext cx="8256917" cy="1944216"/>
          </a:xfrm>
        </p:spPr>
        <p:txBody>
          <a:bodyPr>
            <a:normAutofit/>
          </a:bodyPr>
          <a:lstStyle/>
          <a:p>
            <a:r>
              <a:rPr lang="fi-FI" b="1" dirty="0">
                <a:latin typeface="Arial" panose="020B0604020202020204" pitchFamily="34" charset="0"/>
                <a:cs typeface="Arial" panose="020B0604020202020204" pitchFamily="34" charset="0"/>
              </a:rPr>
              <a:t>ENSAM ELLER I GRUPP</a:t>
            </a:r>
            <a:endParaRPr lang="fi-FI" dirty="0"/>
          </a:p>
        </p:txBody>
      </p:sp>
      <p:sp>
        <p:nvSpPr>
          <p:cNvPr id="4" name="Subtitle 3">
            <a:extLst>
              <a:ext uri="{FF2B5EF4-FFF2-40B4-BE49-F238E27FC236}">
                <a16:creationId xmlns:a16="http://schemas.microsoft.com/office/drawing/2014/main" id="{0FAECAF2-7182-4A12-AEBC-4CA2B1FA271B}"/>
              </a:ext>
            </a:extLst>
          </p:cNvPr>
          <p:cNvSpPr>
            <a:spLocks noGrp="1"/>
          </p:cNvSpPr>
          <p:nvPr>
            <p:ph type="subTitle" idx="1"/>
          </p:nvPr>
        </p:nvSpPr>
        <p:spPr/>
        <p:txBody>
          <a:bodyPr/>
          <a:lstStyle/>
          <a:p>
            <a:endParaRPr lang="fi-FI" dirty="0"/>
          </a:p>
        </p:txBody>
      </p:sp>
      <p:pic>
        <p:nvPicPr>
          <p:cNvPr id="6" name="Picture 5">
            <a:extLst>
              <a:ext uri="{FF2B5EF4-FFF2-40B4-BE49-F238E27FC236}">
                <a16:creationId xmlns:a16="http://schemas.microsoft.com/office/drawing/2014/main" id="{16EAB0A0-C4D6-4B63-A4BC-DDF01C0E0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780928"/>
            <a:ext cx="9449160" cy="3429000"/>
          </a:xfrm>
          <a:prstGeom prst="rect">
            <a:avLst/>
          </a:prstGeom>
        </p:spPr>
      </p:pic>
    </p:spTree>
    <p:extLst>
      <p:ext uri="{BB962C8B-B14F-4D97-AF65-F5344CB8AC3E}">
        <p14:creationId xmlns:p14="http://schemas.microsoft.com/office/powerpoint/2010/main" val="130620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EAA3-DE27-3B18-D483-118C6A545D52}"/>
              </a:ext>
            </a:extLst>
          </p:cNvPr>
          <p:cNvSpPr>
            <a:spLocks noGrp="1"/>
          </p:cNvSpPr>
          <p:nvPr>
            <p:ph type="title"/>
          </p:nvPr>
        </p:nvSpPr>
        <p:spPr>
          <a:xfrm>
            <a:off x="1055440" y="332656"/>
            <a:ext cx="10585176" cy="5832648"/>
          </a:xfrm>
        </p:spPr>
        <p:txBody>
          <a:bodyPr>
            <a:normAutofit/>
          </a:bodyPr>
          <a:lstStyle/>
          <a:p>
            <a:pPr algn="l" rtl="0"/>
            <a:r>
              <a:rPr lang="sv-SE" sz="3200" b="1" i="0" dirty="0">
                <a:effectLst/>
                <a:latin typeface="ArialNova-Bold"/>
              </a:rPr>
              <a:t>Även om det skulle kännas som att du inte kan perfekt engelska</a:t>
            </a:r>
            <a:r>
              <a:rPr lang="sv-SE" sz="3200" b="0" i="0" dirty="0">
                <a:effectLst/>
                <a:latin typeface="ArialNova"/>
              </a:rPr>
              <a:t> - åk iväg ändå!</a:t>
            </a:r>
            <a:br>
              <a:rPr lang="sv-SE" sz="3200" b="0" i="0" dirty="0">
                <a:effectLst/>
                <a:latin typeface="ArialNova"/>
              </a:rPr>
            </a:br>
            <a:r>
              <a:rPr lang="sv-SE" sz="3200" b="0" i="0" dirty="0">
                <a:effectLst/>
                <a:latin typeface="ArialNova"/>
              </a:rPr>
              <a:t>Du får ändå mycket mera ut av resan om du kan språket som talas i landet och var och en uppskattar det att någon från ett främmande land har tagit tiden att lära sig åtminstone ett par ord i lokalt språk i förväg, så som hälsningar, tack, ursäkta/ förlåt, räkneord.</a:t>
            </a:r>
            <a:br>
              <a:rPr lang="sv-SE" sz="3200" b="0" i="0" dirty="0">
                <a:effectLst/>
                <a:latin typeface="ArialNova"/>
              </a:rPr>
            </a:br>
            <a:r>
              <a:rPr lang="sv-SE" sz="3200" b="0" i="0" dirty="0">
                <a:effectLst/>
                <a:latin typeface="ArialNova"/>
              </a:rPr>
              <a:t>Prata tydlig engelska som också kan förstås av icke infödda talare av engelska.</a:t>
            </a:r>
            <a:br>
              <a:rPr lang="sv-SE" sz="3200" b="0" i="0" dirty="0">
                <a:effectLst/>
                <a:latin typeface="ArialNova"/>
              </a:rPr>
            </a:br>
            <a:r>
              <a:rPr lang="sv-SE" sz="3200" b="0" i="0" dirty="0">
                <a:effectLst/>
                <a:latin typeface="ArialNova"/>
              </a:rPr>
              <a:t>Framför allt - våga tala!</a:t>
            </a:r>
            <a:br>
              <a:rPr lang="sv-SE" sz="3200" b="0" i="0" dirty="0">
                <a:solidFill>
                  <a:srgbClr val="097D45"/>
                </a:solidFill>
                <a:effectLst/>
                <a:latin typeface="ArialNova"/>
              </a:rPr>
            </a:br>
            <a:endParaRPr lang="fi-FI" sz="3200" dirty="0"/>
          </a:p>
        </p:txBody>
      </p:sp>
    </p:spTree>
    <p:extLst>
      <p:ext uri="{BB962C8B-B14F-4D97-AF65-F5344CB8AC3E}">
        <p14:creationId xmlns:p14="http://schemas.microsoft.com/office/powerpoint/2010/main" val="2933316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E719-D2A1-CA63-9006-44B6B695A221}"/>
              </a:ext>
            </a:extLst>
          </p:cNvPr>
          <p:cNvSpPr>
            <a:spLocks noGrp="1"/>
          </p:cNvSpPr>
          <p:nvPr>
            <p:ph type="title"/>
          </p:nvPr>
        </p:nvSpPr>
        <p:spPr/>
        <p:txBody>
          <a:bodyPr>
            <a:normAutofit fontScale="90000"/>
          </a:bodyPr>
          <a:lstStyle/>
          <a:p>
            <a:pPr algn="l"/>
            <a:r>
              <a:rPr lang="fi-FI" b="0" i="0" dirty="0" err="1">
                <a:effectLst/>
                <a:latin typeface="ArialNova"/>
              </a:rPr>
              <a:t>Öva</a:t>
            </a:r>
            <a:r>
              <a:rPr lang="fi-FI" b="0" i="0" dirty="0">
                <a:effectLst/>
                <a:latin typeface="ArialNova"/>
              </a:rPr>
              <a:t> </a:t>
            </a:r>
            <a:r>
              <a:rPr lang="fi-FI" b="0" i="0" dirty="0" err="1">
                <a:effectLst/>
                <a:latin typeface="ArialNova"/>
              </a:rPr>
              <a:t>på</a:t>
            </a:r>
            <a:r>
              <a:rPr lang="fi-FI" b="0" i="0" dirty="0">
                <a:effectLst/>
                <a:latin typeface="ArialNova"/>
              </a:rPr>
              <a:t> </a:t>
            </a:r>
            <a:r>
              <a:rPr lang="fi-FI" b="0" i="0" dirty="0" err="1">
                <a:effectLst/>
                <a:latin typeface="ArialNova"/>
              </a:rPr>
              <a:t>bl.a</a:t>
            </a:r>
            <a:r>
              <a:rPr lang="fi-FI" b="0" i="0" dirty="0">
                <a:effectLst/>
                <a:latin typeface="ArialNova"/>
              </a:rPr>
              <a:t>. </a:t>
            </a:r>
            <a:r>
              <a:rPr lang="fi-FI" b="0" i="0" dirty="0" err="1">
                <a:effectLst/>
                <a:latin typeface="ArialNova"/>
              </a:rPr>
              <a:t>engelska</a:t>
            </a:r>
            <a:r>
              <a:rPr lang="fi-FI" b="0" i="0" dirty="0">
                <a:effectLst/>
                <a:latin typeface="ArialNova"/>
              </a:rPr>
              <a:t> </a:t>
            </a:r>
            <a:r>
              <a:rPr lang="fi-FI" b="0" i="0" dirty="0" err="1">
                <a:effectLst/>
                <a:latin typeface="ArialNova"/>
              </a:rPr>
              <a:t>eller</a:t>
            </a:r>
            <a:r>
              <a:rPr lang="fi-FI" b="0" i="0" dirty="0">
                <a:effectLst/>
                <a:latin typeface="ArialNova"/>
              </a:rPr>
              <a:t> </a:t>
            </a:r>
            <a:r>
              <a:rPr lang="fi-FI" b="0" i="0" dirty="0" err="1">
                <a:effectLst/>
                <a:latin typeface="ArialNova"/>
              </a:rPr>
              <a:t>mottagarlandets</a:t>
            </a:r>
            <a:r>
              <a:rPr lang="fi-FI" b="0" i="0" dirty="0">
                <a:effectLst/>
                <a:latin typeface="ArialNova"/>
              </a:rPr>
              <a:t> </a:t>
            </a:r>
            <a:r>
              <a:rPr lang="fi-FI" b="0" i="0" dirty="0" err="1">
                <a:effectLst/>
                <a:latin typeface="ArialNova"/>
              </a:rPr>
              <a:t>språk</a:t>
            </a:r>
            <a:r>
              <a:rPr lang="fi-FI" b="0" i="0" dirty="0">
                <a:effectLst/>
                <a:latin typeface="ArialNova"/>
              </a:rPr>
              <a:t>: </a:t>
            </a:r>
            <a:r>
              <a:rPr lang="fi-FI" b="0" i="0" dirty="0" err="1">
                <a:effectLst/>
                <a:latin typeface="ArialNova"/>
              </a:rPr>
              <a:t>korta</a:t>
            </a:r>
            <a:r>
              <a:rPr lang="fi-FI" b="0" i="0" dirty="0">
                <a:effectLst/>
                <a:latin typeface="ArialNova"/>
              </a:rPr>
              <a:t> </a:t>
            </a:r>
            <a:r>
              <a:rPr lang="fi-FI" b="0" i="0" dirty="0" err="1">
                <a:effectLst/>
                <a:latin typeface="ArialNova"/>
              </a:rPr>
              <a:t>dialoger</a:t>
            </a:r>
            <a:r>
              <a:rPr lang="fi-FI" b="0" i="0" dirty="0">
                <a:effectLst/>
                <a:latin typeface="ArialNova"/>
              </a:rPr>
              <a:t> </a:t>
            </a:r>
            <a:r>
              <a:rPr lang="fi-FI" b="0" i="0" dirty="0" err="1">
                <a:effectLst/>
                <a:latin typeface="ArialNova"/>
              </a:rPr>
              <a:t>med</a:t>
            </a:r>
            <a:r>
              <a:rPr lang="fi-FI" b="0" i="0" dirty="0">
                <a:effectLst/>
                <a:latin typeface="ArialNova"/>
              </a:rPr>
              <a:t> </a:t>
            </a:r>
            <a:r>
              <a:rPr lang="fi-FI" b="0" i="0" dirty="0" err="1">
                <a:effectLst/>
                <a:latin typeface="ArialNova"/>
              </a:rPr>
              <a:t>teman</a:t>
            </a:r>
            <a:r>
              <a:rPr lang="fi-FI" b="0" i="0" dirty="0">
                <a:effectLst/>
                <a:latin typeface="ArialNova"/>
              </a:rPr>
              <a:t> </a:t>
            </a:r>
            <a:r>
              <a:rPr lang="fi-FI" b="0" i="0" dirty="0" err="1">
                <a:effectLst/>
                <a:latin typeface="ArialNova"/>
              </a:rPr>
              <a:t>kök</a:t>
            </a:r>
            <a:r>
              <a:rPr lang="fi-FI" b="0" i="0" dirty="0">
                <a:effectLst/>
                <a:latin typeface="ArialNova"/>
              </a:rPr>
              <a:t>, </a:t>
            </a:r>
            <a:r>
              <a:rPr lang="fi-FI" b="0" i="0" dirty="0" err="1">
                <a:effectLst/>
                <a:latin typeface="ArialNova"/>
              </a:rPr>
              <a:t>restaurang</a:t>
            </a:r>
            <a:r>
              <a:rPr lang="fi-FI" b="0" i="0" dirty="0">
                <a:effectLst/>
                <a:latin typeface="ArialNova"/>
              </a:rPr>
              <a:t>, </a:t>
            </a:r>
            <a:r>
              <a:rPr lang="fi-FI" b="0" i="0" dirty="0" err="1">
                <a:effectLst/>
                <a:latin typeface="ArialNova"/>
              </a:rPr>
              <a:t>hotell</a:t>
            </a:r>
            <a:r>
              <a:rPr lang="fi-FI" b="0" i="0" dirty="0">
                <a:effectLst/>
                <a:latin typeface="ArialNova"/>
              </a:rPr>
              <a:t>, </a:t>
            </a:r>
            <a:r>
              <a:rPr lang="fi-FI" b="0" i="0" dirty="0" err="1">
                <a:effectLst/>
                <a:latin typeface="ArialNova"/>
              </a:rPr>
              <a:t>resande</a:t>
            </a:r>
            <a:r>
              <a:rPr lang="fi-FI" b="0" i="0" dirty="0">
                <a:effectLst/>
                <a:latin typeface="ArialNova"/>
              </a:rPr>
              <a:t> </a:t>
            </a:r>
            <a:r>
              <a:rPr lang="fi-FI" b="0" i="0" dirty="0" err="1">
                <a:effectLst/>
                <a:latin typeface="ArialNova"/>
              </a:rPr>
              <a:t>och</a:t>
            </a:r>
            <a:r>
              <a:rPr lang="fi-FI" b="0" i="0" dirty="0">
                <a:effectLst/>
                <a:latin typeface="ArialNova"/>
              </a:rPr>
              <a:t> </a:t>
            </a:r>
            <a:r>
              <a:rPr lang="fi-FI" b="0" i="0" dirty="0" err="1">
                <a:effectLst/>
                <a:latin typeface="ArialNova"/>
              </a:rPr>
              <a:t>bilverkstad</a:t>
            </a:r>
            <a:r>
              <a:rPr lang="fi-FI" b="0" i="0" dirty="0">
                <a:effectLst/>
                <a:latin typeface="ArialNova"/>
              </a:rPr>
              <a:t>. </a:t>
            </a:r>
            <a:r>
              <a:rPr lang="fi-FI" b="0" i="0" dirty="0" err="1">
                <a:effectLst/>
                <a:latin typeface="ArialNova"/>
              </a:rPr>
              <a:t>Kolla</a:t>
            </a:r>
            <a:r>
              <a:rPr lang="fi-FI" b="0" i="0" dirty="0">
                <a:effectLst/>
                <a:latin typeface="ArialNova"/>
              </a:rPr>
              <a:t> </a:t>
            </a:r>
            <a:r>
              <a:rPr lang="fi-FI" b="0" i="0" dirty="0" err="1">
                <a:effectLst/>
                <a:latin typeface="ArialNova"/>
              </a:rPr>
              <a:t>på</a:t>
            </a:r>
            <a:r>
              <a:rPr lang="fi-FI" b="0" i="0" dirty="0">
                <a:effectLst/>
                <a:latin typeface="ArialNova"/>
              </a:rPr>
              <a:t> </a:t>
            </a:r>
            <a:r>
              <a:rPr lang="fi-FI" b="0" i="0" dirty="0" err="1">
                <a:effectLst/>
                <a:latin typeface="ArialNova"/>
              </a:rPr>
              <a:t>olika</a:t>
            </a:r>
            <a:r>
              <a:rPr lang="fi-FI" b="0" i="0" dirty="0">
                <a:effectLst/>
                <a:latin typeface="ArialNova"/>
              </a:rPr>
              <a:t> videon.</a:t>
            </a:r>
            <a:br>
              <a:rPr lang="fi-FI" b="0" i="0" dirty="0">
                <a:solidFill>
                  <a:srgbClr val="097D45"/>
                </a:solidFill>
                <a:effectLst/>
                <a:latin typeface="ArialNova"/>
              </a:rPr>
            </a:br>
            <a:r>
              <a:rPr lang="fi-FI" sz="2800" b="1" i="0" dirty="0">
                <a:solidFill>
                  <a:srgbClr val="0070C0"/>
                </a:solidFill>
                <a:effectLst/>
                <a:latin typeface="ArialNova"/>
              </a:rPr>
              <a:t>3 </a:t>
            </a:r>
            <a:r>
              <a:rPr lang="fi-FI" sz="2800" b="1" i="0" dirty="0" err="1">
                <a:solidFill>
                  <a:srgbClr val="0070C0"/>
                </a:solidFill>
                <a:effectLst/>
                <a:latin typeface="ArialNova"/>
              </a:rPr>
              <a:t>uppgift</a:t>
            </a:r>
            <a:r>
              <a:rPr lang="fi-FI" sz="2800" b="1" i="0" dirty="0">
                <a:solidFill>
                  <a:srgbClr val="0070C0"/>
                </a:solidFill>
                <a:effectLst/>
                <a:latin typeface="ArialNova"/>
              </a:rPr>
              <a:t>:</a:t>
            </a:r>
            <a:br>
              <a:rPr lang="fi-FI" sz="2800" b="1" i="0" dirty="0">
                <a:solidFill>
                  <a:srgbClr val="0070C0"/>
                </a:solidFill>
                <a:effectLst/>
                <a:latin typeface="ArialNova"/>
              </a:rPr>
            </a:br>
            <a:r>
              <a:rPr lang="fi-FI" sz="2800" b="1" i="0" dirty="0">
                <a:solidFill>
                  <a:srgbClr val="0070C0"/>
                </a:solidFill>
                <a:effectLst/>
                <a:latin typeface="ArialNova"/>
              </a:rPr>
              <a:t>a) Fakta </a:t>
            </a:r>
            <a:r>
              <a:rPr lang="fi-FI" sz="2800" b="1" i="0" dirty="0" err="1">
                <a:solidFill>
                  <a:srgbClr val="0070C0"/>
                </a:solidFill>
                <a:effectLst/>
                <a:latin typeface="ArialNova"/>
              </a:rPr>
              <a:t>om</a:t>
            </a:r>
            <a:r>
              <a:rPr lang="fi-FI" sz="2800" b="1" i="0" dirty="0">
                <a:solidFill>
                  <a:srgbClr val="0070C0"/>
                </a:solidFill>
                <a:effectLst/>
                <a:latin typeface="ArialNova"/>
              </a:rPr>
              <a:t> </a:t>
            </a:r>
            <a:r>
              <a:rPr lang="fi-FI" sz="2800" b="1" i="0" dirty="0" err="1">
                <a:solidFill>
                  <a:srgbClr val="0070C0"/>
                </a:solidFill>
                <a:effectLst/>
                <a:latin typeface="ArialNova"/>
              </a:rPr>
              <a:t>resemålet</a:t>
            </a:r>
            <a:r>
              <a:rPr lang="fi-FI" sz="2800" b="1" i="0" dirty="0">
                <a:solidFill>
                  <a:srgbClr val="0070C0"/>
                </a:solidFill>
                <a:effectLst/>
                <a:latin typeface="ArialNova"/>
              </a:rPr>
              <a:t> (</a:t>
            </a:r>
            <a:r>
              <a:rPr lang="fi-FI" sz="2800" b="1" i="0" dirty="0" err="1">
                <a:solidFill>
                  <a:srgbClr val="0070C0"/>
                </a:solidFill>
                <a:effectLst/>
                <a:latin typeface="ArialNova"/>
              </a:rPr>
              <a:t>uppgiften</a:t>
            </a:r>
            <a:r>
              <a:rPr lang="fi-FI" sz="2800" b="1" i="0" dirty="0">
                <a:solidFill>
                  <a:srgbClr val="0070C0"/>
                </a:solidFill>
                <a:effectLst/>
                <a:latin typeface="ArialNova"/>
              </a:rPr>
              <a:t> </a:t>
            </a:r>
            <a:r>
              <a:rPr lang="fi-FI" sz="2800" b="1" i="0" dirty="0" err="1">
                <a:solidFill>
                  <a:srgbClr val="0070C0"/>
                </a:solidFill>
                <a:effectLst/>
                <a:latin typeface="ArialNova"/>
              </a:rPr>
              <a:t>får</a:t>
            </a:r>
            <a:r>
              <a:rPr lang="fi-FI" sz="2800" b="1" i="0" dirty="0">
                <a:solidFill>
                  <a:srgbClr val="0070C0"/>
                </a:solidFill>
                <a:effectLst/>
                <a:latin typeface="ArialNova"/>
              </a:rPr>
              <a:t> du </a:t>
            </a:r>
            <a:r>
              <a:rPr lang="fi-FI" sz="2800" b="1" i="0" dirty="0" err="1">
                <a:solidFill>
                  <a:srgbClr val="0070C0"/>
                </a:solidFill>
                <a:effectLst/>
                <a:latin typeface="ArialNova"/>
              </a:rPr>
              <a:t>vid</a:t>
            </a:r>
            <a:r>
              <a:rPr lang="fi-FI" sz="2800" b="1" i="0" dirty="0">
                <a:solidFill>
                  <a:srgbClr val="0070C0"/>
                </a:solidFill>
                <a:effectLst/>
                <a:latin typeface="ArialNova"/>
              </a:rPr>
              <a:t> </a:t>
            </a:r>
            <a:r>
              <a:rPr lang="fi-FI" sz="2800" b="1" i="0" dirty="0" err="1">
                <a:solidFill>
                  <a:srgbClr val="0070C0"/>
                </a:solidFill>
                <a:effectLst/>
                <a:latin typeface="ArialNova"/>
              </a:rPr>
              <a:t>allmänt</a:t>
            </a:r>
            <a:r>
              <a:rPr lang="fi-FI" sz="2800" b="1" i="0" dirty="0">
                <a:solidFill>
                  <a:srgbClr val="0070C0"/>
                </a:solidFill>
                <a:effectLst/>
                <a:latin typeface="ArialNova"/>
              </a:rPr>
              <a:t> </a:t>
            </a:r>
            <a:r>
              <a:rPr lang="fi-FI" sz="2800" b="1" i="0" dirty="0" err="1">
                <a:solidFill>
                  <a:srgbClr val="0070C0"/>
                </a:solidFill>
                <a:effectLst/>
                <a:latin typeface="ArialNova"/>
              </a:rPr>
              <a:t>preppande</a:t>
            </a:r>
            <a:r>
              <a:rPr lang="fi-FI" sz="2800" b="1" i="0" dirty="0">
                <a:solidFill>
                  <a:srgbClr val="0070C0"/>
                </a:solidFill>
                <a:effectLst/>
                <a:latin typeface="ArialNova"/>
              </a:rPr>
              <a:t>)</a:t>
            </a:r>
            <a:br>
              <a:rPr lang="fi-FI" sz="2800" b="1" i="0" dirty="0">
                <a:solidFill>
                  <a:srgbClr val="0070C0"/>
                </a:solidFill>
                <a:effectLst/>
                <a:latin typeface="ArialNova"/>
              </a:rPr>
            </a:br>
            <a:r>
              <a:rPr lang="fi-FI" sz="2800" b="1" i="0" dirty="0">
                <a:solidFill>
                  <a:srgbClr val="0070C0"/>
                </a:solidFill>
                <a:effectLst/>
                <a:latin typeface="ArialNova"/>
              </a:rPr>
              <a:t>b) </a:t>
            </a:r>
            <a:r>
              <a:rPr lang="fi-FI" sz="2800" b="1" dirty="0" err="1">
                <a:solidFill>
                  <a:srgbClr val="0070C0"/>
                </a:solidFill>
                <a:latin typeface="ArialNova"/>
              </a:rPr>
              <a:t>Sök</a:t>
            </a:r>
            <a:r>
              <a:rPr lang="fi-FI" sz="2800" b="1" dirty="0">
                <a:solidFill>
                  <a:srgbClr val="0070C0"/>
                </a:solidFill>
                <a:latin typeface="ArialNova"/>
              </a:rPr>
              <a:t> video </a:t>
            </a:r>
            <a:r>
              <a:rPr lang="fi-FI" sz="2800" b="1" dirty="0" err="1">
                <a:solidFill>
                  <a:srgbClr val="0070C0"/>
                </a:solidFill>
                <a:latin typeface="ArialNova"/>
              </a:rPr>
              <a:t>på</a:t>
            </a:r>
            <a:r>
              <a:rPr lang="fi-FI" sz="2800" b="1" dirty="0">
                <a:solidFill>
                  <a:srgbClr val="0070C0"/>
                </a:solidFill>
                <a:latin typeface="ArialNova"/>
              </a:rPr>
              <a:t> </a:t>
            </a:r>
            <a:r>
              <a:rPr lang="fi-FI" sz="2800" b="1" dirty="0" err="1">
                <a:solidFill>
                  <a:srgbClr val="0070C0"/>
                </a:solidFill>
                <a:latin typeface="ArialNova"/>
              </a:rPr>
              <a:t>engelska</a:t>
            </a:r>
            <a:r>
              <a:rPr lang="fi-FI" sz="2800" b="1" dirty="0">
                <a:solidFill>
                  <a:srgbClr val="0070C0"/>
                </a:solidFill>
                <a:latin typeface="ArialNova"/>
              </a:rPr>
              <a:t> </a:t>
            </a:r>
            <a:r>
              <a:rPr lang="fi-FI" sz="2800" b="1" dirty="0" err="1">
                <a:solidFill>
                  <a:srgbClr val="0070C0"/>
                </a:solidFill>
                <a:latin typeface="ArialNova"/>
              </a:rPr>
              <a:t>eller</a:t>
            </a:r>
            <a:r>
              <a:rPr lang="fi-FI" sz="2800" b="1" dirty="0">
                <a:solidFill>
                  <a:srgbClr val="0070C0"/>
                </a:solidFill>
                <a:latin typeface="ArialNova"/>
              </a:rPr>
              <a:t> </a:t>
            </a:r>
            <a:r>
              <a:rPr lang="fi-FI" sz="2800" b="1" dirty="0" err="1">
                <a:solidFill>
                  <a:srgbClr val="0070C0"/>
                </a:solidFill>
                <a:latin typeface="ArialNova"/>
              </a:rPr>
              <a:t>på</a:t>
            </a:r>
            <a:r>
              <a:rPr lang="fi-FI" sz="2800" b="1" dirty="0">
                <a:solidFill>
                  <a:srgbClr val="0070C0"/>
                </a:solidFill>
                <a:latin typeface="ArialNova"/>
              </a:rPr>
              <a:t> </a:t>
            </a:r>
            <a:r>
              <a:rPr lang="fi-FI" sz="2800" b="1" dirty="0" err="1">
                <a:solidFill>
                  <a:srgbClr val="0070C0"/>
                </a:solidFill>
                <a:latin typeface="ArialNova"/>
              </a:rPr>
              <a:t>mottagarspråket</a:t>
            </a:r>
            <a:r>
              <a:rPr lang="fi-FI" sz="2800" b="1" dirty="0">
                <a:solidFill>
                  <a:srgbClr val="0070C0"/>
                </a:solidFill>
                <a:latin typeface="ArialNova"/>
              </a:rPr>
              <a:t> </a:t>
            </a:r>
            <a:r>
              <a:rPr lang="fi-FI" sz="2800" b="1" dirty="0" err="1">
                <a:solidFill>
                  <a:srgbClr val="0070C0"/>
                </a:solidFill>
                <a:latin typeface="ArialNova"/>
              </a:rPr>
              <a:t>om</a:t>
            </a:r>
            <a:r>
              <a:rPr lang="fi-FI" sz="2800" b="1" dirty="0">
                <a:solidFill>
                  <a:srgbClr val="0070C0"/>
                </a:solidFill>
                <a:latin typeface="ArialNova"/>
              </a:rPr>
              <a:t> </a:t>
            </a:r>
            <a:r>
              <a:rPr lang="fi-FI" sz="2800" b="1" dirty="0" err="1">
                <a:solidFill>
                  <a:srgbClr val="0070C0"/>
                </a:solidFill>
                <a:latin typeface="ArialNova"/>
              </a:rPr>
              <a:t>temat</a:t>
            </a:r>
            <a:r>
              <a:rPr lang="fi-FI" sz="2800" b="1" dirty="0">
                <a:solidFill>
                  <a:srgbClr val="0070C0"/>
                </a:solidFill>
                <a:latin typeface="ArialNova"/>
              </a:rPr>
              <a:t> du </a:t>
            </a:r>
            <a:r>
              <a:rPr lang="fi-FI" sz="2800" b="1" dirty="0" err="1">
                <a:solidFill>
                  <a:srgbClr val="0070C0"/>
                </a:solidFill>
                <a:latin typeface="ArialNova"/>
              </a:rPr>
              <a:t>kommer</a:t>
            </a:r>
            <a:r>
              <a:rPr lang="fi-FI" sz="2800" b="1" dirty="0">
                <a:solidFill>
                  <a:srgbClr val="0070C0"/>
                </a:solidFill>
                <a:latin typeface="ArialNova"/>
              </a:rPr>
              <a:t> </a:t>
            </a:r>
            <a:r>
              <a:rPr lang="fi-FI" sz="2800" b="1" dirty="0" err="1">
                <a:solidFill>
                  <a:srgbClr val="0070C0"/>
                </a:solidFill>
                <a:latin typeface="ArialNova"/>
              </a:rPr>
              <a:t>att</a:t>
            </a:r>
            <a:r>
              <a:rPr lang="fi-FI" sz="2800" b="1" dirty="0">
                <a:solidFill>
                  <a:srgbClr val="0070C0"/>
                </a:solidFill>
                <a:latin typeface="ArialNova"/>
              </a:rPr>
              <a:t> </a:t>
            </a:r>
            <a:r>
              <a:rPr lang="fi-FI" sz="2800" b="1" dirty="0" err="1">
                <a:solidFill>
                  <a:srgbClr val="0070C0"/>
                </a:solidFill>
                <a:latin typeface="ArialNova"/>
              </a:rPr>
              <a:t>jobba</a:t>
            </a:r>
            <a:r>
              <a:rPr lang="fi-FI" sz="2800" b="1" dirty="0">
                <a:solidFill>
                  <a:srgbClr val="0070C0"/>
                </a:solidFill>
                <a:latin typeface="ArialNova"/>
              </a:rPr>
              <a:t> </a:t>
            </a:r>
            <a:r>
              <a:rPr lang="fi-FI" sz="2800" b="1" dirty="0" err="1">
                <a:solidFill>
                  <a:srgbClr val="0070C0"/>
                </a:solidFill>
                <a:latin typeface="ArialNova"/>
              </a:rPr>
              <a:t>med</a:t>
            </a:r>
            <a:r>
              <a:rPr lang="fi-FI" sz="2800" b="1" dirty="0">
                <a:solidFill>
                  <a:srgbClr val="0070C0"/>
                </a:solidFill>
                <a:latin typeface="ArialNova"/>
              </a:rPr>
              <a:t> </a:t>
            </a:r>
            <a:r>
              <a:rPr lang="fi-FI" sz="2800" b="1" dirty="0" err="1">
                <a:solidFill>
                  <a:srgbClr val="0070C0"/>
                </a:solidFill>
                <a:latin typeface="ArialNova"/>
              </a:rPr>
              <a:t>och</a:t>
            </a:r>
            <a:r>
              <a:rPr lang="fi-FI" sz="2800" b="1" dirty="0">
                <a:solidFill>
                  <a:srgbClr val="0070C0"/>
                </a:solidFill>
                <a:latin typeface="ArialNova"/>
              </a:rPr>
              <a:t> </a:t>
            </a:r>
            <a:r>
              <a:rPr lang="fi-FI" sz="2800" b="1" dirty="0" err="1">
                <a:solidFill>
                  <a:srgbClr val="0070C0"/>
                </a:solidFill>
                <a:latin typeface="ArialNova"/>
              </a:rPr>
              <a:t>ladda</a:t>
            </a:r>
            <a:r>
              <a:rPr lang="fi-FI" sz="2800" b="1" dirty="0">
                <a:solidFill>
                  <a:srgbClr val="0070C0"/>
                </a:solidFill>
                <a:latin typeface="ArialNova"/>
              </a:rPr>
              <a:t> </a:t>
            </a:r>
            <a:r>
              <a:rPr lang="fi-FI" sz="2800" b="1" dirty="0" err="1">
                <a:solidFill>
                  <a:srgbClr val="0070C0"/>
                </a:solidFill>
                <a:latin typeface="ArialNova"/>
              </a:rPr>
              <a:t>ner</a:t>
            </a:r>
            <a:r>
              <a:rPr lang="fi-FI" sz="2800" b="1" dirty="0">
                <a:solidFill>
                  <a:srgbClr val="0070C0"/>
                </a:solidFill>
                <a:latin typeface="ArialNova"/>
              </a:rPr>
              <a:t> videon i portfolion.</a:t>
            </a:r>
            <a:endParaRPr lang="fi-FI" sz="2800" b="1" dirty="0">
              <a:solidFill>
                <a:srgbClr val="0070C0"/>
              </a:solidFill>
            </a:endParaRPr>
          </a:p>
        </p:txBody>
      </p:sp>
    </p:spTree>
    <p:extLst>
      <p:ext uri="{BB962C8B-B14F-4D97-AF65-F5344CB8AC3E}">
        <p14:creationId xmlns:p14="http://schemas.microsoft.com/office/powerpoint/2010/main" val="81745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AE27-D1BE-A8DC-1B92-7A0E4F8C51BD}"/>
              </a:ext>
            </a:extLst>
          </p:cNvPr>
          <p:cNvSpPr>
            <a:spLocks noGrp="1"/>
          </p:cNvSpPr>
          <p:nvPr>
            <p:ph type="title"/>
          </p:nvPr>
        </p:nvSpPr>
        <p:spPr/>
        <p:txBody>
          <a:bodyPr/>
          <a:lstStyle/>
          <a:p>
            <a:br>
              <a:rPr lang="fi-FI" dirty="0">
                <a:solidFill>
                  <a:srgbClr val="00B050"/>
                </a:solidFill>
              </a:rPr>
            </a:br>
            <a:br>
              <a:rPr lang="fi-FI" dirty="0">
                <a:solidFill>
                  <a:srgbClr val="00B050"/>
                </a:solidFill>
              </a:rPr>
            </a:br>
            <a:r>
              <a:rPr lang="fi-FI" dirty="0" err="1"/>
              <a:t>Resebiljetter</a:t>
            </a:r>
            <a:r>
              <a:rPr lang="fi-FI" dirty="0"/>
              <a:t> </a:t>
            </a:r>
            <a:r>
              <a:rPr lang="fi-FI" dirty="0" err="1"/>
              <a:t>reserveras</a:t>
            </a:r>
            <a:r>
              <a:rPr lang="fi-FI" dirty="0"/>
              <a:t> av: </a:t>
            </a:r>
            <a:r>
              <a:rPr lang="fi-FI" dirty="0" err="1"/>
              <a:t>assistent</a:t>
            </a:r>
            <a:r>
              <a:rPr lang="fi-FI" dirty="0"/>
              <a:t> för </a:t>
            </a:r>
            <a:r>
              <a:rPr lang="fi-FI" dirty="0" err="1"/>
              <a:t>internationella</a:t>
            </a:r>
            <a:r>
              <a:rPr lang="fi-FI" dirty="0"/>
              <a:t> </a:t>
            </a:r>
            <a:r>
              <a:rPr lang="fi-FI" dirty="0" err="1"/>
              <a:t>ärenden</a:t>
            </a:r>
            <a:r>
              <a:rPr lang="fi-FI" dirty="0"/>
              <a:t> marketta.hast@vamia.fi (</a:t>
            </a:r>
            <a:r>
              <a:rPr lang="fi-FI" dirty="0" err="1"/>
              <a:t>tåg</a:t>
            </a:r>
            <a:r>
              <a:rPr lang="fi-FI" dirty="0"/>
              <a:t>, </a:t>
            </a:r>
            <a:r>
              <a:rPr lang="fi-FI" dirty="0" err="1"/>
              <a:t>båt</a:t>
            </a:r>
            <a:r>
              <a:rPr lang="fi-FI" dirty="0"/>
              <a:t>, </a:t>
            </a:r>
            <a:r>
              <a:rPr lang="fi-FI" dirty="0" err="1"/>
              <a:t>flyg</a:t>
            </a:r>
            <a:r>
              <a:rPr lang="fi-FI" dirty="0"/>
              <a:t>+ IBAN </a:t>
            </a:r>
            <a:r>
              <a:rPr lang="fi-FI" dirty="0" err="1"/>
              <a:t>kontonummer</a:t>
            </a:r>
            <a:r>
              <a:rPr lang="fi-FI" dirty="0"/>
              <a:t>.</a:t>
            </a:r>
          </a:p>
        </p:txBody>
      </p:sp>
      <p:pic>
        <p:nvPicPr>
          <p:cNvPr id="4" name="Picture 3">
            <a:extLst>
              <a:ext uri="{FF2B5EF4-FFF2-40B4-BE49-F238E27FC236}">
                <a16:creationId xmlns:a16="http://schemas.microsoft.com/office/drawing/2014/main" id="{D4CF2E46-B9BE-D4E9-E6C7-2EF2790414F1}"/>
              </a:ext>
            </a:extLst>
          </p:cNvPr>
          <p:cNvPicPr>
            <a:picLocks noChangeAspect="1"/>
          </p:cNvPicPr>
          <p:nvPr/>
        </p:nvPicPr>
        <p:blipFill>
          <a:blip r:embed="rId2"/>
          <a:stretch>
            <a:fillRect/>
          </a:stretch>
        </p:blipFill>
        <p:spPr>
          <a:xfrm>
            <a:off x="3606353" y="476672"/>
            <a:ext cx="5267325" cy="1905000"/>
          </a:xfrm>
          <a:prstGeom prst="rect">
            <a:avLst/>
          </a:prstGeom>
        </p:spPr>
      </p:pic>
    </p:spTree>
    <p:extLst>
      <p:ext uri="{BB962C8B-B14F-4D97-AF65-F5344CB8AC3E}">
        <p14:creationId xmlns:p14="http://schemas.microsoft.com/office/powerpoint/2010/main" val="175670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BE25-48F6-F79C-E19C-DA81D62856E8}"/>
              </a:ext>
            </a:extLst>
          </p:cNvPr>
          <p:cNvSpPr>
            <a:spLocks noGrp="1"/>
          </p:cNvSpPr>
          <p:nvPr>
            <p:ph type="title"/>
          </p:nvPr>
        </p:nvSpPr>
        <p:spPr>
          <a:xfrm>
            <a:off x="1391478" y="274638"/>
            <a:ext cx="9961106" cy="5890666"/>
          </a:xfrm>
        </p:spPr>
        <p:txBody>
          <a:bodyPr/>
          <a:lstStyle/>
          <a:p>
            <a:br>
              <a:rPr lang="fi-FI" dirty="0"/>
            </a:br>
            <a:r>
              <a:rPr lang="fi-FI" dirty="0" err="1"/>
              <a:t>Reseförsäkring</a:t>
            </a:r>
            <a:endParaRPr lang="fi-FI" dirty="0"/>
          </a:p>
        </p:txBody>
      </p:sp>
      <p:pic>
        <p:nvPicPr>
          <p:cNvPr id="4" name="Picture 3">
            <a:extLst>
              <a:ext uri="{FF2B5EF4-FFF2-40B4-BE49-F238E27FC236}">
                <a16:creationId xmlns:a16="http://schemas.microsoft.com/office/drawing/2014/main" id="{0CC1EFCA-DC2E-2949-50D3-FDC34660E601}"/>
              </a:ext>
            </a:extLst>
          </p:cNvPr>
          <p:cNvPicPr>
            <a:picLocks noChangeAspect="1"/>
          </p:cNvPicPr>
          <p:nvPr/>
        </p:nvPicPr>
        <p:blipFill>
          <a:blip r:embed="rId2"/>
          <a:stretch>
            <a:fillRect/>
          </a:stretch>
        </p:blipFill>
        <p:spPr>
          <a:xfrm>
            <a:off x="1559496" y="274638"/>
            <a:ext cx="9601067" cy="2413693"/>
          </a:xfrm>
          <a:prstGeom prst="rect">
            <a:avLst/>
          </a:prstGeom>
        </p:spPr>
      </p:pic>
    </p:spTree>
    <p:extLst>
      <p:ext uri="{BB962C8B-B14F-4D97-AF65-F5344CB8AC3E}">
        <p14:creationId xmlns:p14="http://schemas.microsoft.com/office/powerpoint/2010/main" val="333112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8657-B10F-F0CA-30E2-318FEEDC6C4F}"/>
              </a:ext>
            </a:extLst>
          </p:cNvPr>
          <p:cNvSpPr>
            <a:spLocks noGrp="1"/>
          </p:cNvSpPr>
          <p:nvPr>
            <p:ph type="title"/>
          </p:nvPr>
        </p:nvSpPr>
        <p:spPr/>
        <p:txBody>
          <a:bodyPr>
            <a:normAutofit/>
          </a:bodyPr>
          <a:lstStyle/>
          <a:p>
            <a:pPr algn="l"/>
            <a:r>
              <a:rPr lang="fi-FI" sz="3200" dirty="0">
                <a:latin typeface="ArialNova"/>
              </a:rPr>
              <a:t>Du </a:t>
            </a:r>
            <a:r>
              <a:rPr lang="fi-FI" sz="3200" dirty="0" err="1">
                <a:latin typeface="ArialNova"/>
              </a:rPr>
              <a:t>kommer</a:t>
            </a:r>
            <a:r>
              <a:rPr lang="fi-FI" sz="3200" dirty="0">
                <a:latin typeface="ArialNova"/>
              </a:rPr>
              <a:t> </a:t>
            </a:r>
            <a:r>
              <a:rPr lang="fi-FI" sz="3200" dirty="0" err="1">
                <a:latin typeface="ArialNova"/>
              </a:rPr>
              <a:t>att</a:t>
            </a:r>
            <a:r>
              <a:rPr lang="fi-FI" sz="3200" dirty="0">
                <a:latin typeface="ArialNova"/>
              </a:rPr>
              <a:t> </a:t>
            </a:r>
            <a:r>
              <a:rPr lang="fi-FI" sz="3200" dirty="0" err="1">
                <a:latin typeface="ArialNova"/>
              </a:rPr>
              <a:t>få</a:t>
            </a:r>
            <a:r>
              <a:rPr lang="fi-FI" sz="3200" dirty="0">
                <a:latin typeface="ArialNova"/>
              </a:rPr>
              <a:t> </a:t>
            </a:r>
            <a:r>
              <a:rPr lang="fi-FI" sz="3200" dirty="0" err="1">
                <a:latin typeface="ArialNova"/>
              </a:rPr>
              <a:t>reseförsäkring</a:t>
            </a:r>
            <a:r>
              <a:rPr lang="fi-FI" sz="3200" dirty="0">
                <a:latin typeface="ArialNova"/>
              </a:rPr>
              <a:t> via </a:t>
            </a:r>
            <a:r>
              <a:rPr lang="fi-FI" sz="3200" dirty="0" err="1">
                <a:latin typeface="ArialNova"/>
              </a:rPr>
              <a:t>skolan</a:t>
            </a:r>
            <a:r>
              <a:rPr lang="fi-FI" sz="3200" dirty="0">
                <a:latin typeface="ArialNova"/>
              </a:rPr>
              <a:t> </a:t>
            </a:r>
            <a:r>
              <a:rPr lang="fi-FI" sz="3200" dirty="0" err="1">
                <a:latin typeface="ArialNova"/>
              </a:rPr>
              <a:t>under</a:t>
            </a:r>
            <a:r>
              <a:rPr lang="fi-FI" sz="3200" dirty="0">
                <a:latin typeface="ArialNova"/>
              </a:rPr>
              <a:t> hela </a:t>
            </a:r>
            <a:r>
              <a:rPr lang="fi-FI" sz="3200" dirty="0" err="1">
                <a:latin typeface="ArialNova"/>
              </a:rPr>
              <a:t>din</a:t>
            </a:r>
            <a:r>
              <a:rPr lang="fi-FI" sz="3200" dirty="0">
                <a:latin typeface="ArialNova"/>
              </a:rPr>
              <a:t> </a:t>
            </a:r>
            <a:r>
              <a:rPr lang="fi-FI" sz="3200" dirty="0" err="1">
                <a:latin typeface="ArialNova"/>
              </a:rPr>
              <a:t>resa</a:t>
            </a:r>
            <a:r>
              <a:rPr lang="fi-FI" sz="3200" dirty="0">
                <a:latin typeface="ArialNova"/>
              </a:rPr>
              <a:t> (</a:t>
            </a:r>
            <a:r>
              <a:rPr lang="fi-FI" sz="3200" dirty="0" err="1">
                <a:latin typeface="ArialNova"/>
              </a:rPr>
              <a:t>resa</a:t>
            </a:r>
            <a:r>
              <a:rPr lang="fi-FI" sz="3200" dirty="0">
                <a:latin typeface="ArialNova"/>
              </a:rPr>
              <a:t>, </a:t>
            </a:r>
            <a:r>
              <a:rPr lang="fi-FI" sz="3200" dirty="0" err="1">
                <a:latin typeface="ArialNova"/>
              </a:rPr>
              <a:t>arbetstid</a:t>
            </a:r>
            <a:r>
              <a:rPr lang="fi-FI" sz="3200" dirty="0">
                <a:latin typeface="ArialNova"/>
              </a:rPr>
              <a:t> </a:t>
            </a:r>
            <a:r>
              <a:rPr lang="fi-FI" sz="3200" dirty="0" err="1">
                <a:latin typeface="ArialNova"/>
              </a:rPr>
              <a:t>och</a:t>
            </a:r>
            <a:r>
              <a:rPr lang="fi-FI" sz="3200" dirty="0">
                <a:latin typeface="ArialNova"/>
              </a:rPr>
              <a:t> </a:t>
            </a:r>
            <a:r>
              <a:rPr lang="fi-FI" sz="3200" dirty="0" err="1">
                <a:latin typeface="ArialNova"/>
              </a:rPr>
              <a:t>fritid</a:t>
            </a:r>
            <a:r>
              <a:rPr lang="fi-FI" sz="3200" dirty="0">
                <a:latin typeface="ArialNova"/>
              </a:rPr>
              <a:t>). </a:t>
            </a:r>
            <a:r>
              <a:rPr lang="fi-FI" sz="3200" dirty="0" err="1">
                <a:latin typeface="ArialNova"/>
              </a:rPr>
              <a:t>Ta</a:t>
            </a:r>
            <a:r>
              <a:rPr lang="fi-FI" sz="3200" dirty="0">
                <a:latin typeface="ArialNova"/>
              </a:rPr>
              <a:t> </a:t>
            </a:r>
            <a:r>
              <a:rPr lang="fi-FI" sz="3200" dirty="0" err="1">
                <a:latin typeface="ArialNova"/>
              </a:rPr>
              <a:t>med</a:t>
            </a:r>
            <a:r>
              <a:rPr lang="fi-FI" sz="3200" dirty="0">
                <a:latin typeface="ArialNova"/>
              </a:rPr>
              <a:t> </a:t>
            </a:r>
            <a:r>
              <a:rPr lang="fi-FI" sz="3200" dirty="0" err="1">
                <a:latin typeface="ArialNova"/>
              </a:rPr>
              <a:t>dig</a:t>
            </a:r>
            <a:r>
              <a:rPr lang="fi-FI" sz="3200" dirty="0">
                <a:latin typeface="ArialNova"/>
              </a:rPr>
              <a:t> </a:t>
            </a:r>
            <a:r>
              <a:rPr lang="fi-FI" sz="3200" dirty="0" err="1">
                <a:latin typeface="ArialNova"/>
              </a:rPr>
              <a:t>ditt</a:t>
            </a:r>
            <a:r>
              <a:rPr lang="fi-FI" sz="3200" dirty="0">
                <a:latin typeface="ArialNova"/>
              </a:rPr>
              <a:t> </a:t>
            </a:r>
            <a:r>
              <a:rPr lang="fi-FI" sz="3200" dirty="0" err="1">
                <a:latin typeface="ArialNova"/>
              </a:rPr>
              <a:t>försäkringsbevis</a:t>
            </a:r>
            <a:r>
              <a:rPr lang="fi-FI" sz="3200" dirty="0">
                <a:latin typeface="ArialNova"/>
              </a:rPr>
              <a:t> </a:t>
            </a:r>
            <a:r>
              <a:rPr lang="fi-FI" sz="3200" dirty="0" err="1">
                <a:latin typeface="ArialNova"/>
              </a:rPr>
              <a:t>och</a:t>
            </a:r>
            <a:r>
              <a:rPr lang="fi-FI" sz="3200" dirty="0">
                <a:latin typeface="ArialNova"/>
              </a:rPr>
              <a:t> visa </a:t>
            </a:r>
            <a:r>
              <a:rPr lang="fi-FI" sz="3200" dirty="0" err="1">
                <a:latin typeface="ArialNova"/>
              </a:rPr>
              <a:t>upp</a:t>
            </a:r>
            <a:r>
              <a:rPr lang="fi-FI" sz="3200" dirty="0">
                <a:latin typeface="ArialNova"/>
              </a:rPr>
              <a:t> </a:t>
            </a:r>
            <a:r>
              <a:rPr lang="fi-FI" sz="3200" dirty="0" err="1">
                <a:latin typeface="ArialNova"/>
              </a:rPr>
              <a:t>det</a:t>
            </a:r>
            <a:r>
              <a:rPr lang="fi-FI" sz="3200" dirty="0">
                <a:latin typeface="ArialNova"/>
              </a:rPr>
              <a:t> för </a:t>
            </a:r>
            <a:r>
              <a:rPr lang="fi-FI" sz="3200" dirty="0" err="1">
                <a:latin typeface="ArialNova"/>
              </a:rPr>
              <a:t>din</a:t>
            </a:r>
            <a:r>
              <a:rPr lang="fi-FI" sz="3200" dirty="0">
                <a:latin typeface="ArialNova"/>
              </a:rPr>
              <a:t> </a:t>
            </a:r>
            <a:r>
              <a:rPr lang="fi-FI" sz="3200" dirty="0" err="1">
                <a:latin typeface="ArialNova"/>
              </a:rPr>
              <a:t>läkare.Vid</a:t>
            </a:r>
            <a:r>
              <a:rPr lang="fi-FI" sz="3200" dirty="0">
                <a:latin typeface="ArialNova"/>
              </a:rPr>
              <a:t> </a:t>
            </a:r>
            <a:r>
              <a:rPr lang="fi-FI" sz="3200" dirty="0" err="1">
                <a:latin typeface="ArialNova"/>
              </a:rPr>
              <a:t>sjukdom</a:t>
            </a:r>
            <a:r>
              <a:rPr lang="fi-FI" sz="3200" dirty="0">
                <a:latin typeface="ArialNova"/>
              </a:rPr>
              <a:t> </a:t>
            </a:r>
            <a:r>
              <a:rPr lang="fi-FI" sz="3200" dirty="0" err="1">
                <a:latin typeface="ArialNova"/>
              </a:rPr>
              <a:t>ska</a:t>
            </a:r>
            <a:r>
              <a:rPr lang="fi-FI" sz="3200" dirty="0">
                <a:latin typeface="ArialNova"/>
              </a:rPr>
              <a:t> du </a:t>
            </a:r>
            <a:r>
              <a:rPr lang="fi-FI" sz="3200" dirty="0" err="1">
                <a:latin typeface="ArialNova"/>
              </a:rPr>
              <a:t>först</a:t>
            </a:r>
            <a:r>
              <a:rPr lang="fi-FI" sz="3200" dirty="0">
                <a:latin typeface="ArialNova"/>
              </a:rPr>
              <a:t> </a:t>
            </a:r>
            <a:r>
              <a:rPr lang="fi-FI" sz="3200" dirty="0" err="1">
                <a:latin typeface="ArialNova"/>
              </a:rPr>
              <a:t>kontakta</a:t>
            </a:r>
            <a:r>
              <a:rPr lang="fi-FI" sz="3200" dirty="0">
                <a:latin typeface="ArialNova"/>
              </a:rPr>
              <a:t> </a:t>
            </a:r>
            <a:r>
              <a:rPr lang="fi-FI" sz="3200" dirty="0" err="1">
                <a:latin typeface="ArialNova"/>
              </a:rPr>
              <a:t>försäkringsbolagets</a:t>
            </a:r>
            <a:r>
              <a:rPr lang="fi-FI" sz="3200" dirty="0">
                <a:latin typeface="ArialNova"/>
              </a:rPr>
              <a:t> </a:t>
            </a:r>
            <a:r>
              <a:rPr lang="fi-FI" sz="3200" dirty="0" err="1">
                <a:latin typeface="ArialNova"/>
              </a:rPr>
              <a:t>dejournummer</a:t>
            </a:r>
            <a:r>
              <a:rPr lang="fi-FI" sz="3200" dirty="0">
                <a:latin typeface="ArialNova"/>
              </a:rPr>
              <a:t> </a:t>
            </a:r>
            <a:r>
              <a:rPr lang="fi-FI" sz="3200" dirty="0" err="1">
                <a:latin typeface="ArialNova"/>
              </a:rPr>
              <a:t>eftersom</a:t>
            </a:r>
            <a:r>
              <a:rPr lang="fi-FI" sz="3200" dirty="0">
                <a:latin typeface="ArialNova"/>
              </a:rPr>
              <a:t> de </a:t>
            </a:r>
            <a:r>
              <a:rPr lang="fi-FI" sz="3200" dirty="0" err="1">
                <a:latin typeface="ArialNova"/>
              </a:rPr>
              <a:t>kan</a:t>
            </a:r>
            <a:r>
              <a:rPr lang="fi-FI" sz="3200" dirty="0">
                <a:latin typeface="ArialNova"/>
              </a:rPr>
              <a:t> ha </a:t>
            </a:r>
            <a:r>
              <a:rPr lang="fi-FI" sz="3200" dirty="0" err="1">
                <a:latin typeface="ArialNova"/>
              </a:rPr>
              <a:t>egna</a:t>
            </a:r>
            <a:r>
              <a:rPr lang="fi-FI" sz="3200" dirty="0">
                <a:latin typeface="ArialNova"/>
              </a:rPr>
              <a:t> </a:t>
            </a:r>
            <a:r>
              <a:rPr lang="fi-FI" sz="3200" dirty="0" err="1">
                <a:latin typeface="ArialNova"/>
              </a:rPr>
              <a:t>läkare</a:t>
            </a:r>
            <a:r>
              <a:rPr lang="fi-FI" sz="3200" dirty="0">
                <a:latin typeface="ArialNova"/>
              </a:rPr>
              <a:t> </a:t>
            </a:r>
            <a:r>
              <a:rPr lang="fi-FI" sz="3200" dirty="0" err="1">
                <a:latin typeface="ArialNova"/>
              </a:rPr>
              <a:t>som</a:t>
            </a:r>
            <a:r>
              <a:rPr lang="fi-FI" sz="3200" dirty="0">
                <a:latin typeface="ArialNova"/>
              </a:rPr>
              <a:t> </a:t>
            </a:r>
            <a:r>
              <a:rPr lang="fi-FI" sz="3200" dirty="0" err="1">
                <a:latin typeface="ArialNova"/>
              </a:rPr>
              <a:t>kan</a:t>
            </a:r>
            <a:r>
              <a:rPr lang="fi-FI" sz="3200" dirty="0">
                <a:latin typeface="ArialNova"/>
              </a:rPr>
              <a:t> </a:t>
            </a:r>
            <a:r>
              <a:rPr lang="fi-FI" sz="3200" dirty="0" err="1">
                <a:latin typeface="ArialNova"/>
              </a:rPr>
              <a:t>hjälpa</a:t>
            </a:r>
            <a:r>
              <a:rPr lang="fi-FI" sz="3200" dirty="0">
                <a:latin typeface="ArialNova"/>
              </a:rPr>
              <a:t> </a:t>
            </a:r>
            <a:r>
              <a:rPr lang="fi-FI" sz="3200" dirty="0" err="1">
                <a:latin typeface="ArialNova"/>
              </a:rPr>
              <a:t>dig</a:t>
            </a:r>
            <a:r>
              <a:rPr lang="fi-FI" sz="3200" dirty="0">
                <a:latin typeface="ArialNova"/>
              </a:rPr>
              <a:t>. </a:t>
            </a:r>
            <a:br>
              <a:rPr lang="fi-FI" sz="3200" dirty="0">
                <a:latin typeface="ArialNova"/>
              </a:rPr>
            </a:br>
            <a:br>
              <a:rPr lang="fi-FI" sz="3200" dirty="0">
                <a:latin typeface="ArialNova"/>
              </a:rPr>
            </a:br>
            <a:r>
              <a:rPr lang="fi-FI" sz="3200" dirty="0">
                <a:latin typeface="ArialNova"/>
              </a:rPr>
              <a:t>Du </a:t>
            </a:r>
            <a:r>
              <a:rPr lang="fi-FI" sz="3200" dirty="0" err="1">
                <a:latin typeface="ArialNova"/>
              </a:rPr>
              <a:t>kan</a:t>
            </a:r>
            <a:r>
              <a:rPr lang="fi-FI" sz="3200" dirty="0">
                <a:latin typeface="ArialNova"/>
              </a:rPr>
              <a:t> </a:t>
            </a:r>
            <a:r>
              <a:rPr lang="fi-FI" sz="3200" dirty="0" err="1">
                <a:latin typeface="ArialNova"/>
              </a:rPr>
              <a:t>också</a:t>
            </a:r>
            <a:r>
              <a:rPr lang="fi-FI" sz="3200" dirty="0">
                <a:latin typeface="ArialNova"/>
              </a:rPr>
              <a:t> </a:t>
            </a:r>
            <a:r>
              <a:rPr lang="fi-FI" sz="3200" dirty="0" err="1">
                <a:latin typeface="ArialNova"/>
              </a:rPr>
              <a:t>be</a:t>
            </a:r>
            <a:r>
              <a:rPr lang="fi-FI" sz="3200" dirty="0">
                <a:latin typeface="ArialNova"/>
              </a:rPr>
              <a:t> </a:t>
            </a:r>
            <a:r>
              <a:rPr lang="fi-FI" sz="3200" dirty="0" err="1">
                <a:latin typeface="ArialNova"/>
              </a:rPr>
              <a:t>din</a:t>
            </a:r>
            <a:r>
              <a:rPr lang="fi-FI" sz="3200" dirty="0">
                <a:latin typeface="ArialNova"/>
              </a:rPr>
              <a:t> </a:t>
            </a:r>
            <a:r>
              <a:rPr lang="fi-FI" sz="3200" dirty="0" err="1">
                <a:latin typeface="ArialNova"/>
              </a:rPr>
              <a:t>lokala</a:t>
            </a:r>
            <a:r>
              <a:rPr lang="fi-FI" sz="3200" dirty="0">
                <a:latin typeface="ArialNova"/>
              </a:rPr>
              <a:t> </a:t>
            </a:r>
            <a:r>
              <a:rPr lang="fi-FI" sz="3200" dirty="0" err="1">
                <a:latin typeface="ArialNova"/>
              </a:rPr>
              <a:t>kontaktperson</a:t>
            </a:r>
            <a:r>
              <a:rPr lang="fi-FI" sz="3200" dirty="0">
                <a:latin typeface="ArialNova"/>
              </a:rPr>
              <a:t> </a:t>
            </a:r>
            <a:r>
              <a:rPr lang="fi-FI" sz="3200" dirty="0" err="1">
                <a:latin typeface="ArialNova"/>
              </a:rPr>
              <a:t>om</a:t>
            </a:r>
            <a:r>
              <a:rPr lang="fi-FI" sz="3200" dirty="0">
                <a:latin typeface="ArialNova"/>
              </a:rPr>
              <a:t> </a:t>
            </a:r>
            <a:r>
              <a:rPr lang="fi-FI" sz="3200" dirty="0" err="1">
                <a:latin typeface="ArialNova"/>
              </a:rPr>
              <a:t>råd</a:t>
            </a:r>
            <a:r>
              <a:rPr lang="fi-FI" sz="3200" dirty="0">
                <a:latin typeface="ArialNova"/>
              </a:rPr>
              <a:t> </a:t>
            </a:r>
            <a:r>
              <a:rPr lang="fi-FI" sz="3200" dirty="0" err="1">
                <a:latin typeface="ArialNova"/>
              </a:rPr>
              <a:t>när</a:t>
            </a:r>
            <a:r>
              <a:rPr lang="fi-FI" sz="3200" dirty="0">
                <a:latin typeface="ArialNova"/>
              </a:rPr>
              <a:t> du </a:t>
            </a:r>
            <a:r>
              <a:rPr lang="fi-FI" sz="3200" dirty="0" err="1">
                <a:latin typeface="ArialNova"/>
              </a:rPr>
              <a:t>ska</a:t>
            </a:r>
            <a:r>
              <a:rPr lang="fi-FI" sz="3200" dirty="0">
                <a:latin typeface="ArialNova"/>
              </a:rPr>
              <a:t> </a:t>
            </a:r>
            <a:r>
              <a:rPr lang="fi-FI" sz="3200" dirty="0" err="1">
                <a:latin typeface="ArialNova"/>
              </a:rPr>
              <a:t>välja</a:t>
            </a:r>
            <a:r>
              <a:rPr lang="fi-FI" sz="3200" dirty="0">
                <a:latin typeface="ArialNova"/>
              </a:rPr>
              <a:t> </a:t>
            </a:r>
            <a:r>
              <a:rPr lang="fi-FI" sz="3200" dirty="0" err="1">
                <a:latin typeface="ArialNova"/>
              </a:rPr>
              <a:t>läkare</a:t>
            </a:r>
            <a:r>
              <a:rPr lang="fi-FI" sz="3200" dirty="0">
                <a:latin typeface="ArialNova"/>
              </a:rPr>
              <a:t>. </a:t>
            </a:r>
            <a:r>
              <a:rPr lang="fi-FI" sz="3200" dirty="0" err="1">
                <a:latin typeface="ArialNova"/>
              </a:rPr>
              <a:t>Försäkringen</a:t>
            </a:r>
            <a:r>
              <a:rPr lang="fi-FI" sz="3200" dirty="0">
                <a:latin typeface="ArialNova"/>
              </a:rPr>
              <a:t> </a:t>
            </a:r>
            <a:r>
              <a:rPr lang="fi-FI" sz="3200" dirty="0" err="1">
                <a:latin typeface="ArialNova"/>
              </a:rPr>
              <a:t>täcker</a:t>
            </a:r>
            <a:r>
              <a:rPr lang="fi-FI" sz="3200" dirty="0">
                <a:latin typeface="ArialNova"/>
              </a:rPr>
              <a:t> </a:t>
            </a:r>
            <a:r>
              <a:rPr lang="fi-FI" sz="3200" dirty="0" err="1">
                <a:latin typeface="ArialNova"/>
              </a:rPr>
              <a:t>kostnader</a:t>
            </a:r>
            <a:r>
              <a:rPr lang="fi-FI" sz="3200" dirty="0">
                <a:latin typeface="ArialNova"/>
              </a:rPr>
              <a:t> för </a:t>
            </a:r>
            <a:r>
              <a:rPr lang="fi-FI" sz="3200" dirty="0" err="1">
                <a:latin typeface="ArialNova"/>
              </a:rPr>
              <a:t>behandling</a:t>
            </a:r>
            <a:r>
              <a:rPr lang="fi-FI" sz="3200" dirty="0">
                <a:latin typeface="ArialNova"/>
              </a:rPr>
              <a:t> av </a:t>
            </a:r>
            <a:r>
              <a:rPr lang="fi-FI" sz="3200" dirty="0" err="1">
                <a:latin typeface="ArialNova"/>
              </a:rPr>
              <a:t>sjukdom</a:t>
            </a:r>
            <a:r>
              <a:rPr lang="fi-FI" sz="3200" dirty="0">
                <a:latin typeface="ArialNova"/>
              </a:rPr>
              <a:t> </a:t>
            </a:r>
            <a:r>
              <a:rPr lang="fi-FI" sz="3200" dirty="0" err="1">
                <a:latin typeface="ArialNova"/>
              </a:rPr>
              <a:t>och</a:t>
            </a:r>
            <a:r>
              <a:rPr lang="fi-FI" sz="3200" dirty="0">
                <a:latin typeface="ArialNova"/>
              </a:rPr>
              <a:t> </a:t>
            </a:r>
            <a:r>
              <a:rPr lang="fi-FI" sz="3200" dirty="0" err="1">
                <a:latin typeface="ArialNova"/>
              </a:rPr>
              <a:t>olycksfall</a:t>
            </a:r>
            <a:r>
              <a:rPr lang="fi-FI" sz="3200" dirty="0">
                <a:latin typeface="ArialNova"/>
              </a:rPr>
              <a:t> </a:t>
            </a:r>
            <a:r>
              <a:rPr lang="fi-FI" sz="3200" dirty="0" err="1">
                <a:latin typeface="ArialNova"/>
              </a:rPr>
              <a:t>under</a:t>
            </a:r>
            <a:r>
              <a:rPr lang="fi-FI" sz="3200" dirty="0">
                <a:latin typeface="ArialNova"/>
              </a:rPr>
              <a:t> </a:t>
            </a:r>
            <a:r>
              <a:rPr lang="fi-FI" sz="3200" dirty="0" err="1">
                <a:latin typeface="ArialNova"/>
              </a:rPr>
              <a:t>resan</a:t>
            </a:r>
            <a:r>
              <a:rPr lang="fi-FI" sz="3200" dirty="0">
                <a:latin typeface="ArialNova"/>
              </a:rPr>
              <a:t> </a:t>
            </a:r>
            <a:r>
              <a:rPr lang="fi-FI" sz="3200" dirty="0" err="1">
                <a:latin typeface="ArialNova"/>
              </a:rPr>
              <a:t>samt</a:t>
            </a:r>
            <a:r>
              <a:rPr lang="fi-FI" sz="3200" dirty="0">
                <a:latin typeface="ArialNova"/>
              </a:rPr>
              <a:t> akut </a:t>
            </a:r>
            <a:r>
              <a:rPr lang="fi-FI" sz="3200" dirty="0" err="1">
                <a:latin typeface="ArialNova"/>
              </a:rPr>
              <a:t>tandvärk</a:t>
            </a:r>
            <a:r>
              <a:rPr lang="fi-FI" sz="3200" dirty="0">
                <a:latin typeface="ArialNova"/>
              </a:rPr>
              <a:t>.</a:t>
            </a:r>
            <a:r>
              <a:rPr lang="sv-SE" sz="3200" dirty="0"/>
              <a:t> </a:t>
            </a:r>
            <a:endParaRPr lang="fi-FI" sz="3200" dirty="0"/>
          </a:p>
        </p:txBody>
      </p:sp>
    </p:spTree>
    <p:extLst>
      <p:ext uri="{BB962C8B-B14F-4D97-AF65-F5344CB8AC3E}">
        <p14:creationId xmlns:p14="http://schemas.microsoft.com/office/powerpoint/2010/main" val="237175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5608-3028-AF95-3AFC-CF934C71761C}"/>
              </a:ext>
            </a:extLst>
          </p:cNvPr>
          <p:cNvSpPr>
            <a:spLocks noGrp="1"/>
          </p:cNvSpPr>
          <p:nvPr>
            <p:ph type="title"/>
          </p:nvPr>
        </p:nvSpPr>
        <p:spPr/>
        <p:txBody>
          <a:bodyPr>
            <a:normAutofit fontScale="90000"/>
          </a:bodyPr>
          <a:lstStyle/>
          <a:p>
            <a:pPr algn="l" rtl="0"/>
            <a:r>
              <a:rPr lang="sv-SE" b="0" i="0" dirty="0" err="1">
                <a:effectLst/>
                <a:latin typeface="ArialNova"/>
              </a:rPr>
              <a:t>Resegodsförsäkringen</a:t>
            </a:r>
            <a:r>
              <a:rPr lang="sv-SE" b="0" i="0" dirty="0">
                <a:effectLst/>
                <a:latin typeface="ArialNova"/>
              </a:rPr>
              <a:t> </a:t>
            </a:r>
            <a:r>
              <a:rPr lang="sv-SE" b="0" i="0" dirty="0">
                <a:solidFill>
                  <a:srgbClr val="FF0000"/>
                </a:solidFill>
                <a:effectLst/>
                <a:latin typeface="ArialNova"/>
              </a:rPr>
              <a:t>ingår inte i försäkringen</a:t>
            </a:r>
            <a:r>
              <a:rPr lang="sv-SE" b="0" i="0" dirty="0">
                <a:solidFill>
                  <a:srgbClr val="097D45"/>
                </a:solidFill>
                <a:effectLst/>
                <a:latin typeface="ArialNova"/>
              </a:rPr>
              <a:t>, </a:t>
            </a:r>
            <a:r>
              <a:rPr lang="sv-SE" b="0" i="0" dirty="0">
                <a:effectLst/>
                <a:latin typeface="ArialNova"/>
              </a:rPr>
              <a:t>den måste du ta själv om du vill ha en. Försäkringen täcker </a:t>
            </a:r>
            <a:r>
              <a:rPr lang="sv-SE" b="0" i="0" dirty="0">
                <a:solidFill>
                  <a:srgbClr val="FF0000"/>
                </a:solidFill>
                <a:effectLst/>
                <a:latin typeface="ArialNova"/>
              </a:rPr>
              <a:t>inte</a:t>
            </a:r>
            <a:r>
              <a:rPr lang="sv-SE" b="0" i="0" dirty="0">
                <a:solidFill>
                  <a:srgbClr val="097D45"/>
                </a:solidFill>
                <a:effectLst/>
                <a:latin typeface="ArialNova"/>
              </a:rPr>
              <a:t> </a:t>
            </a:r>
            <a:r>
              <a:rPr lang="sv-SE" b="0" i="0" dirty="0">
                <a:effectLst/>
                <a:latin typeface="ArialNova"/>
              </a:rPr>
              <a:t>helle</a:t>
            </a:r>
            <a:r>
              <a:rPr lang="sv-SE" dirty="0">
                <a:latin typeface="ArialNova"/>
              </a:rPr>
              <a:t>r extremhobbyer, t.ex. djupdykning osv. samt sjukdom som du haft innan du åkt.</a:t>
            </a:r>
            <a:br>
              <a:rPr lang="sv-SE" b="0" i="0" dirty="0">
                <a:effectLst/>
                <a:latin typeface="ArialNova"/>
              </a:rPr>
            </a:br>
            <a:br>
              <a:rPr lang="sv-SE" b="0" i="0" dirty="0">
                <a:effectLst/>
                <a:latin typeface="ArialNova"/>
              </a:rPr>
            </a:br>
            <a:r>
              <a:rPr lang="sv-SE" b="0" i="0" dirty="0">
                <a:effectLst/>
                <a:latin typeface="ArialNova"/>
              </a:rPr>
              <a:t>Skolans försäkring för ekonomiskt ansvar täcker skadorna på arbetsplatsen.</a:t>
            </a:r>
            <a:br>
              <a:rPr lang="sv-SE" b="0" i="0" dirty="0">
                <a:effectLst/>
                <a:latin typeface="ArialNova"/>
              </a:rPr>
            </a:br>
            <a:endParaRPr lang="fi-FI" dirty="0"/>
          </a:p>
        </p:txBody>
      </p:sp>
    </p:spTree>
    <p:extLst>
      <p:ext uri="{BB962C8B-B14F-4D97-AF65-F5344CB8AC3E}">
        <p14:creationId xmlns:p14="http://schemas.microsoft.com/office/powerpoint/2010/main" val="3117528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5608-3028-AF95-3AFC-CF934C71761C}"/>
              </a:ext>
            </a:extLst>
          </p:cNvPr>
          <p:cNvSpPr>
            <a:spLocks noGrp="1"/>
          </p:cNvSpPr>
          <p:nvPr>
            <p:ph type="title"/>
          </p:nvPr>
        </p:nvSpPr>
        <p:spPr/>
        <p:txBody>
          <a:bodyPr>
            <a:normAutofit/>
          </a:bodyPr>
          <a:lstStyle/>
          <a:p>
            <a:pPr algn="l" rtl="0"/>
            <a:br>
              <a:rPr lang="sv-SE" b="0" i="0" dirty="0">
                <a:solidFill>
                  <a:srgbClr val="097D45"/>
                </a:solidFill>
                <a:effectLst/>
                <a:latin typeface="ArialNova"/>
              </a:rPr>
            </a:br>
            <a:br>
              <a:rPr lang="sv-SE" b="0" i="0" dirty="0">
                <a:solidFill>
                  <a:srgbClr val="097D45"/>
                </a:solidFill>
                <a:effectLst/>
                <a:latin typeface="ArialNova"/>
              </a:rPr>
            </a:br>
            <a:r>
              <a:rPr lang="sv-SE" dirty="0">
                <a:latin typeface="ArialNova"/>
              </a:rPr>
              <a:t>Viktiga dokument</a:t>
            </a:r>
            <a:br>
              <a:rPr lang="sv-SE" b="0" i="0" dirty="0">
                <a:solidFill>
                  <a:srgbClr val="097D45"/>
                </a:solidFill>
                <a:effectLst/>
                <a:latin typeface="ArialNova"/>
              </a:rPr>
            </a:br>
            <a:endParaRPr lang="fi-FI" dirty="0"/>
          </a:p>
        </p:txBody>
      </p:sp>
      <p:pic>
        <p:nvPicPr>
          <p:cNvPr id="4" name="Picture 3">
            <a:extLst>
              <a:ext uri="{FF2B5EF4-FFF2-40B4-BE49-F238E27FC236}">
                <a16:creationId xmlns:a16="http://schemas.microsoft.com/office/drawing/2014/main" id="{657C3456-19F2-4841-ABF0-D3FFED5A98C0}"/>
              </a:ext>
            </a:extLst>
          </p:cNvPr>
          <p:cNvPicPr>
            <a:picLocks noChangeAspect="1"/>
          </p:cNvPicPr>
          <p:nvPr/>
        </p:nvPicPr>
        <p:blipFill>
          <a:blip r:embed="rId2"/>
          <a:stretch>
            <a:fillRect/>
          </a:stretch>
        </p:blipFill>
        <p:spPr>
          <a:xfrm>
            <a:off x="2279576" y="404664"/>
            <a:ext cx="6408712" cy="2448272"/>
          </a:xfrm>
          <a:prstGeom prst="rect">
            <a:avLst/>
          </a:prstGeom>
        </p:spPr>
      </p:pic>
    </p:spTree>
    <p:extLst>
      <p:ext uri="{BB962C8B-B14F-4D97-AF65-F5344CB8AC3E}">
        <p14:creationId xmlns:p14="http://schemas.microsoft.com/office/powerpoint/2010/main" val="417716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5446-CB86-4667-482E-623365F2D708}"/>
              </a:ext>
            </a:extLst>
          </p:cNvPr>
          <p:cNvSpPr>
            <a:spLocks noGrp="1"/>
          </p:cNvSpPr>
          <p:nvPr>
            <p:ph type="title"/>
          </p:nvPr>
        </p:nvSpPr>
        <p:spPr/>
        <p:txBody>
          <a:bodyPr>
            <a:normAutofit/>
          </a:bodyPr>
          <a:lstStyle/>
          <a:p>
            <a:pPr algn="l" rtl="0"/>
            <a:r>
              <a:rPr lang="sv-SE" sz="2800" b="0" i="0" dirty="0">
                <a:effectLst/>
                <a:latin typeface="ArialNova"/>
              </a:rPr>
              <a:t>1) pass (till vissa länder måste vara i kraft ännu 6 månader efter resan)</a:t>
            </a:r>
            <a:br>
              <a:rPr lang="sv-SE" sz="2800" b="0" i="0" dirty="0">
                <a:effectLst/>
                <a:latin typeface="ArialNova"/>
              </a:rPr>
            </a:br>
            <a:r>
              <a:rPr lang="sv-SE" sz="2800" b="0" i="0" dirty="0">
                <a:effectLst/>
                <a:latin typeface="ArialNova"/>
              </a:rPr>
              <a:t>2) visum (till </a:t>
            </a:r>
            <a:r>
              <a:rPr lang="sv-SE" sz="2800" dirty="0">
                <a:latin typeface="ArialNova"/>
              </a:rPr>
              <a:t>vissa länder utanför Europa)</a:t>
            </a:r>
            <a:br>
              <a:rPr lang="sv-SE" sz="2800" b="0" i="0" dirty="0">
                <a:effectLst/>
                <a:latin typeface="ArialNova"/>
              </a:rPr>
            </a:br>
            <a:r>
              <a:rPr lang="sv-SE" sz="2800" b="0" i="0" dirty="0">
                <a:effectLst/>
                <a:latin typeface="ArialNova"/>
              </a:rPr>
              <a:t>3) id-kort</a:t>
            </a:r>
            <a:br>
              <a:rPr lang="sv-SE" sz="2800" b="0" i="0" dirty="0">
                <a:effectLst/>
                <a:latin typeface="ArialNova"/>
              </a:rPr>
            </a:br>
            <a:r>
              <a:rPr lang="sv-SE" sz="2800" b="0" i="0" dirty="0">
                <a:effectLst/>
                <a:latin typeface="ArialNova"/>
              </a:rPr>
              <a:t>4) kreditkort eller bankkort som funkar utomlands</a:t>
            </a:r>
            <a:br>
              <a:rPr lang="sv-SE" sz="2800" b="0" i="0" dirty="0">
                <a:effectLst/>
                <a:latin typeface="ArialNova"/>
              </a:rPr>
            </a:br>
            <a:r>
              <a:rPr lang="sv-SE" sz="2800" b="0" i="0" dirty="0">
                <a:effectLst/>
                <a:latin typeface="ArialNova"/>
              </a:rPr>
              <a:t>5) flygbiljetter och andra resebiljetter</a:t>
            </a:r>
            <a:br>
              <a:rPr lang="sv-SE" sz="2800" b="0" i="0" dirty="0">
                <a:effectLst/>
                <a:latin typeface="ArialNova"/>
              </a:rPr>
            </a:br>
            <a:r>
              <a:rPr lang="sv-SE" sz="2800" b="0" i="0" dirty="0">
                <a:effectLst/>
                <a:latin typeface="ArialNova"/>
              </a:rPr>
              <a:t>6) utbildningsavtal (Learning/</a:t>
            </a:r>
            <a:r>
              <a:rPr lang="sv-SE" sz="2800" b="0" i="0" dirty="0" err="1">
                <a:effectLst/>
                <a:latin typeface="ArialNova"/>
              </a:rPr>
              <a:t>training</a:t>
            </a:r>
            <a:r>
              <a:rPr lang="sv-SE" sz="2800" b="0" i="0" dirty="0">
                <a:effectLst/>
                <a:latin typeface="ArialNova"/>
              </a:rPr>
              <a:t> </a:t>
            </a:r>
            <a:r>
              <a:rPr lang="sv-SE" sz="2800" b="0" i="0" dirty="0" err="1">
                <a:effectLst/>
                <a:latin typeface="ArialNova"/>
              </a:rPr>
              <a:t>agreement</a:t>
            </a:r>
            <a:r>
              <a:rPr lang="sv-SE" sz="2800" b="0" i="0" dirty="0">
                <a:effectLst/>
                <a:latin typeface="ArialNova"/>
              </a:rPr>
              <a:t>) </a:t>
            </a:r>
            <a:br>
              <a:rPr lang="sv-SE" sz="2800" b="0" i="0" dirty="0">
                <a:effectLst/>
                <a:latin typeface="ArialNova"/>
              </a:rPr>
            </a:br>
            <a:r>
              <a:rPr lang="sv-SE" sz="2800" b="0" i="0" dirty="0">
                <a:effectLst/>
                <a:latin typeface="ArialNova"/>
              </a:rPr>
              <a:t>7) </a:t>
            </a:r>
            <a:r>
              <a:rPr lang="sv-SE" sz="2800" dirty="0">
                <a:latin typeface="ArialNova"/>
              </a:rPr>
              <a:t>utvärderingspapperen för yrkesprovet om du avlägger det utomlands</a:t>
            </a:r>
            <a:r>
              <a:rPr lang="sv-SE" sz="2800" b="0" i="0" dirty="0">
                <a:effectLst/>
                <a:latin typeface="ArialNova"/>
              </a:rPr>
              <a:t> (av din skolas handledare) </a:t>
            </a:r>
            <a:br>
              <a:rPr lang="sv-SE" sz="2800" b="0" i="0" dirty="0">
                <a:effectLst/>
                <a:latin typeface="ArialNova"/>
              </a:rPr>
            </a:br>
            <a:r>
              <a:rPr lang="sv-SE" sz="2800" b="0" i="0" dirty="0">
                <a:effectLst/>
                <a:latin typeface="ArialNova"/>
              </a:rPr>
              <a:t>8) studerandekort och –intyg (</a:t>
            </a:r>
            <a:r>
              <a:rPr lang="sv-SE" sz="2800" b="0" i="0" dirty="0" err="1">
                <a:effectLst/>
                <a:latin typeface="ArialNova"/>
              </a:rPr>
              <a:t>appen</a:t>
            </a:r>
            <a:r>
              <a:rPr lang="sv-SE" sz="2800" b="0" i="0" dirty="0">
                <a:effectLst/>
                <a:latin typeface="ArialNova"/>
              </a:rPr>
              <a:t>)</a:t>
            </a:r>
            <a:br>
              <a:rPr lang="sv-SE" sz="2800" b="0" i="0" dirty="0">
                <a:solidFill>
                  <a:srgbClr val="097D45"/>
                </a:solidFill>
                <a:effectLst/>
                <a:latin typeface="ArialNova"/>
              </a:rPr>
            </a:br>
            <a:endParaRPr lang="fi-FI" sz="2800" dirty="0"/>
          </a:p>
        </p:txBody>
      </p:sp>
    </p:spTree>
    <p:extLst>
      <p:ext uri="{BB962C8B-B14F-4D97-AF65-F5344CB8AC3E}">
        <p14:creationId xmlns:p14="http://schemas.microsoft.com/office/powerpoint/2010/main" val="357371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FDDD-B58D-EB9C-F75F-9B42F93C07A6}"/>
              </a:ext>
            </a:extLst>
          </p:cNvPr>
          <p:cNvSpPr>
            <a:spLocks noGrp="1"/>
          </p:cNvSpPr>
          <p:nvPr>
            <p:ph type="title"/>
          </p:nvPr>
        </p:nvSpPr>
        <p:spPr>
          <a:xfrm>
            <a:off x="479376" y="0"/>
            <a:ext cx="11161240" cy="5877272"/>
          </a:xfrm>
        </p:spPr>
        <p:txBody>
          <a:bodyPr>
            <a:normAutofit fontScale="90000"/>
          </a:bodyPr>
          <a:lstStyle/>
          <a:p>
            <a:pPr algn="l" rtl="0"/>
            <a:r>
              <a:rPr lang="sv-SE" sz="2200" b="0" i="0" dirty="0">
                <a:effectLst/>
                <a:latin typeface="ArialNova"/>
              </a:rPr>
              <a:t>9) europeiskt sjukvårdskort (kan beställas vid </a:t>
            </a:r>
            <a:r>
              <a:rPr lang="sv-SE" sz="2200" b="0" i="0" dirty="0" err="1">
                <a:effectLst/>
                <a:latin typeface="ArialNova"/>
              </a:rPr>
              <a:t>Fpa</a:t>
            </a:r>
            <a:r>
              <a:rPr lang="sv-SE" sz="2200" b="0" i="0" dirty="0">
                <a:effectLst/>
                <a:latin typeface="ArialNova"/>
              </a:rPr>
              <a:t> med banklösenord, gratis). Måste skaffas innan resan äger rum</a:t>
            </a:r>
            <a:br>
              <a:rPr lang="sv-SE" sz="2200" b="0" i="0" dirty="0">
                <a:effectLst/>
                <a:latin typeface="ArialNova"/>
              </a:rPr>
            </a:br>
            <a:r>
              <a:rPr lang="sv-SE" sz="2200" b="0" i="0" dirty="0">
                <a:effectLst/>
                <a:latin typeface="ArialNova"/>
              </a:rPr>
              <a:t>10) försäkringsintyg (av internationella </a:t>
            </a:r>
            <a:r>
              <a:rPr lang="sv-SE" sz="2200" b="0" i="0" dirty="0" err="1">
                <a:effectLst/>
                <a:latin typeface="ArialNova"/>
              </a:rPr>
              <a:t>koordinatorn+Doctors</a:t>
            </a:r>
            <a:r>
              <a:rPr lang="sv-SE" sz="2200" b="0" i="0" dirty="0">
                <a:effectLst/>
                <a:latin typeface="ArialNova"/>
              </a:rPr>
              <a:t> </a:t>
            </a:r>
            <a:r>
              <a:rPr lang="sv-SE" sz="2200" b="0" i="0" dirty="0" err="1">
                <a:effectLst/>
                <a:latin typeface="ArialNova"/>
              </a:rPr>
              <a:t>statement</a:t>
            </a:r>
            <a:r>
              <a:rPr lang="sv-SE" sz="2200" b="0" i="0" dirty="0">
                <a:effectLst/>
                <a:latin typeface="ArialNova"/>
              </a:rPr>
              <a:t>)</a:t>
            </a:r>
            <a:br>
              <a:rPr lang="sv-SE" sz="2200" b="0" i="0" dirty="0">
                <a:effectLst/>
                <a:latin typeface="ArialNova"/>
              </a:rPr>
            </a:br>
            <a:r>
              <a:rPr lang="sv-SE" sz="2200" b="0" i="0" dirty="0">
                <a:effectLst/>
                <a:latin typeface="ArialNova"/>
              </a:rPr>
              <a:t>11) resegodsförsäkringsintyg (måste tas själv ifall man vill ha en)</a:t>
            </a:r>
            <a:br>
              <a:rPr lang="sv-SE" sz="2200" b="0" i="0" dirty="0">
                <a:effectLst/>
                <a:latin typeface="ArialNova"/>
              </a:rPr>
            </a:br>
            <a:r>
              <a:rPr lang="sv-SE" sz="2200" b="0" i="0" dirty="0">
                <a:effectLst/>
                <a:latin typeface="ArialNova"/>
              </a:rPr>
              <a:t>12) recept (se närmare hälsoinfon)</a:t>
            </a:r>
            <a:br>
              <a:rPr lang="sv-SE" sz="2200" b="0" i="0" dirty="0">
                <a:effectLst/>
                <a:latin typeface="ArialNova"/>
              </a:rPr>
            </a:br>
            <a:r>
              <a:rPr lang="sv-SE" sz="2200" b="0" i="0" dirty="0">
                <a:effectLst/>
                <a:latin typeface="ArialNova"/>
              </a:rPr>
              <a:t>13) </a:t>
            </a:r>
            <a:r>
              <a:rPr lang="sv-SE" sz="2200" b="0" i="0" dirty="0" err="1">
                <a:effectLst/>
                <a:latin typeface="ArialNova"/>
              </a:rPr>
              <a:t>vaccinattionskort</a:t>
            </a:r>
            <a:r>
              <a:rPr lang="sv-SE" sz="2200" b="0" i="0" dirty="0">
                <a:effectLst/>
                <a:latin typeface="ArialNova"/>
              </a:rPr>
              <a:t> (se närmare hälsoinfon)</a:t>
            </a:r>
            <a:br>
              <a:rPr lang="sv-SE" sz="2200" b="0" i="0" dirty="0">
                <a:effectLst/>
                <a:latin typeface="ArialNova"/>
              </a:rPr>
            </a:br>
            <a:r>
              <a:rPr lang="sv-SE" sz="2200" b="0" i="0" dirty="0">
                <a:effectLst/>
                <a:latin typeface="ArialNova"/>
              </a:rPr>
              <a:t>14) </a:t>
            </a:r>
            <a:r>
              <a:rPr lang="sv-SE" sz="2200" b="0" i="0" dirty="0" err="1">
                <a:effectLst/>
                <a:latin typeface="ArialNova"/>
              </a:rPr>
              <a:t>hygienpasskopia</a:t>
            </a:r>
            <a:r>
              <a:rPr lang="sv-SE" sz="2200" b="0" i="0" dirty="0">
                <a:effectLst/>
                <a:latin typeface="ArialNova"/>
              </a:rPr>
              <a:t> om man har passet</a:t>
            </a:r>
            <a:br>
              <a:rPr lang="sv-SE" sz="2200" b="0" i="0" dirty="0">
                <a:effectLst/>
                <a:latin typeface="ArialNova"/>
              </a:rPr>
            </a:br>
            <a:r>
              <a:rPr lang="sv-SE" sz="2200" b="0" i="0" dirty="0">
                <a:effectLst/>
                <a:latin typeface="ArialNova"/>
              </a:rPr>
              <a:t>15) kontaktuppgifter: hemmet, </a:t>
            </a:r>
            <a:r>
              <a:rPr lang="sv-SE" sz="2200" dirty="0">
                <a:latin typeface="ArialNova"/>
              </a:rPr>
              <a:t>din </a:t>
            </a:r>
            <a:r>
              <a:rPr lang="sv-SE" sz="2200" b="0" i="0" dirty="0">
                <a:effectLst/>
                <a:latin typeface="ArialNova"/>
              </a:rPr>
              <a:t>handledare  vid </a:t>
            </a:r>
            <a:r>
              <a:rPr lang="sv-SE" sz="2200" b="0" i="0" dirty="0" err="1">
                <a:effectLst/>
                <a:latin typeface="ArialNova"/>
              </a:rPr>
              <a:t>Vamia</a:t>
            </a:r>
            <a:r>
              <a:rPr lang="sv-SE" sz="2200" b="0" i="0" dirty="0">
                <a:effectLst/>
                <a:latin typeface="ArialNova"/>
              </a:rPr>
              <a:t>, internationell koordinator, chef för internationella ärenden, rektor, lokal kontaktperson, polis och nödnummer i destinationslandet, adress och telefon till lägenheten, adress och telefon till arbetsplatsen</a:t>
            </a:r>
            <a:br>
              <a:rPr lang="sv-SE" sz="2200" b="0" i="0" dirty="0">
                <a:effectLst/>
                <a:latin typeface="ArialNova"/>
              </a:rPr>
            </a:br>
            <a:r>
              <a:rPr lang="sv-SE" sz="2200" b="0" i="0" dirty="0">
                <a:effectLst/>
                <a:latin typeface="ArialNova"/>
              </a:rPr>
              <a:t>16) Finlands ambassad i landet (kontaktinfoblanketten som du kan fylla i får du av din internationella koordinator</a:t>
            </a:r>
            <a:r>
              <a:rPr lang="sv-SE" sz="2200" b="0" i="0" dirty="0">
                <a:solidFill>
                  <a:srgbClr val="00B050"/>
                </a:solidFill>
                <a:effectLst/>
                <a:latin typeface="ArialNova"/>
              </a:rPr>
              <a:t>)</a:t>
            </a:r>
            <a:br>
              <a:rPr lang="sv-SE" sz="2200" b="0" i="0" dirty="0">
                <a:effectLst/>
                <a:latin typeface="ArialNova"/>
              </a:rPr>
            </a:br>
            <a:br>
              <a:rPr lang="sv-SE" sz="2700" b="0" i="0" dirty="0">
                <a:solidFill>
                  <a:srgbClr val="097D45"/>
                </a:solidFill>
                <a:effectLst/>
                <a:latin typeface="ArialNova"/>
              </a:rPr>
            </a:br>
            <a:r>
              <a:rPr lang="fi-FI" sz="2700" b="1" i="0" dirty="0">
                <a:solidFill>
                  <a:srgbClr val="0070C0"/>
                </a:solidFill>
                <a:effectLst/>
                <a:latin typeface="ArialNova"/>
              </a:rPr>
              <a:t>4. </a:t>
            </a:r>
            <a:r>
              <a:rPr lang="fi-FI" sz="2700" b="1" i="0" dirty="0" err="1">
                <a:solidFill>
                  <a:srgbClr val="0070C0"/>
                </a:solidFill>
                <a:effectLst/>
                <a:latin typeface="ArialNova"/>
              </a:rPr>
              <a:t>up</a:t>
            </a:r>
            <a:r>
              <a:rPr lang="fi-FI" sz="2700" b="1" dirty="0" err="1">
                <a:solidFill>
                  <a:srgbClr val="0070C0"/>
                </a:solidFill>
                <a:latin typeface="ArialNova"/>
              </a:rPr>
              <a:t>pgift</a:t>
            </a:r>
            <a:r>
              <a:rPr lang="fi-FI" sz="2700" b="1" i="0" dirty="0">
                <a:solidFill>
                  <a:srgbClr val="0070C0"/>
                </a:solidFill>
                <a:effectLst/>
                <a:latin typeface="ArialNova"/>
              </a:rPr>
              <a:t>: </a:t>
            </a:r>
            <a:r>
              <a:rPr lang="fi-FI" sz="2700" b="1" i="0" dirty="0" err="1">
                <a:solidFill>
                  <a:srgbClr val="0070C0"/>
                </a:solidFill>
                <a:effectLst/>
                <a:latin typeface="ArialNova"/>
              </a:rPr>
              <a:t>kontaktuppgifter</a:t>
            </a:r>
            <a:r>
              <a:rPr lang="fi-FI" sz="2700" b="1" i="0" dirty="0">
                <a:solidFill>
                  <a:srgbClr val="0070C0"/>
                </a:solidFill>
                <a:effectLst/>
                <a:latin typeface="ArialNova"/>
              </a:rPr>
              <a:t>- </a:t>
            </a:r>
            <a:r>
              <a:rPr lang="fi-FI" sz="2700" b="1" i="0" dirty="0" err="1">
                <a:solidFill>
                  <a:srgbClr val="0070C0"/>
                </a:solidFill>
                <a:effectLst/>
                <a:latin typeface="ArialNova"/>
              </a:rPr>
              <a:t>fyll</a:t>
            </a:r>
            <a:r>
              <a:rPr lang="fi-FI" sz="2700" b="1" i="0" dirty="0">
                <a:solidFill>
                  <a:srgbClr val="0070C0"/>
                </a:solidFill>
                <a:effectLst/>
                <a:latin typeface="ArialNova"/>
              </a:rPr>
              <a:t> i </a:t>
            </a:r>
            <a:r>
              <a:rPr lang="fi-FI" sz="2700" b="1" i="0" dirty="0" err="1">
                <a:solidFill>
                  <a:srgbClr val="0070C0"/>
                </a:solidFill>
                <a:effectLst/>
                <a:latin typeface="ArialNova"/>
              </a:rPr>
              <a:t>spara</a:t>
            </a:r>
            <a:r>
              <a:rPr lang="fi-FI" sz="2700" b="1" i="0" dirty="0">
                <a:solidFill>
                  <a:srgbClr val="0070C0"/>
                </a:solidFill>
                <a:effectLst/>
                <a:latin typeface="ArialNova"/>
              </a:rPr>
              <a:t> i </a:t>
            </a:r>
            <a:r>
              <a:rPr lang="fi-FI" sz="2700" b="1" dirty="0" err="1">
                <a:solidFill>
                  <a:srgbClr val="0070C0"/>
                </a:solidFill>
                <a:latin typeface="ArialNova"/>
              </a:rPr>
              <a:t>din</a:t>
            </a:r>
            <a:r>
              <a:rPr lang="fi-FI" sz="2700" b="1" dirty="0">
                <a:solidFill>
                  <a:srgbClr val="0070C0"/>
                </a:solidFill>
                <a:latin typeface="ArialNova"/>
              </a:rPr>
              <a:t> </a:t>
            </a:r>
            <a:r>
              <a:rPr lang="fi-FI" sz="2700" b="1" dirty="0" err="1">
                <a:solidFill>
                  <a:srgbClr val="0070C0"/>
                </a:solidFill>
                <a:latin typeface="ArialNova"/>
              </a:rPr>
              <a:t>onedrive</a:t>
            </a:r>
            <a:r>
              <a:rPr lang="fi-FI" sz="2700" b="1" dirty="0">
                <a:solidFill>
                  <a:srgbClr val="0070C0"/>
                </a:solidFill>
                <a:latin typeface="ArialNova"/>
              </a:rPr>
              <a:t> –</a:t>
            </a:r>
            <a:r>
              <a:rPr lang="fi-FI" sz="2700" b="1" dirty="0" err="1">
                <a:solidFill>
                  <a:srgbClr val="0070C0"/>
                </a:solidFill>
                <a:latin typeface="ArialNova"/>
              </a:rPr>
              <a:t>pärm</a:t>
            </a:r>
            <a:r>
              <a:rPr lang="fi-FI" sz="2700" b="1" dirty="0">
                <a:solidFill>
                  <a:srgbClr val="0070C0"/>
                </a:solidFill>
                <a:latin typeface="ArialNova"/>
              </a:rPr>
              <a:t>. Du </a:t>
            </a:r>
            <a:r>
              <a:rPr lang="fi-FI" sz="2700" b="1" dirty="0" err="1">
                <a:solidFill>
                  <a:srgbClr val="0070C0"/>
                </a:solidFill>
                <a:latin typeface="ArialNova"/>
              </a:rPr>
              <a:t>får</a:t>
            </a:r>
            <a:r>
              <a:rPr lang="fi-FI" sz="2700" b="1" dirty="0">
                <a:solidFill>
                  <a:srgbClr val="0070C0"/>
                </a:solidFill>
                <a:latin typeface="ArialNova"/>
              </a:rPr>
              <a:t> </a:t>
            </a:r>
            <a:r>
              <a:rPr lang="fi-FI" sz="2700" b="1" dirty="0" err="1">
                <a:solidFill>
                  <a:srgbClr val="0070C0"/>
                </a:solidFill>
                <a:latin typeface="ArialNova"/>
              </a:rPr>
              <a:t>blanketten</a:t>
            </a:r>
            <a:r>
              <a:rPr lang="fi-FI" sz="2700" b="1" dirty="0">
                <a:solidFill>
                  <a:srgbClr val="0070C0"/>
                </a:solidFill>
                <a:latin typeface="ArialNova"/>
              </a:rPr>
              <a:t> i </a:t>
            </a:r>
            <a:r>
              <a:rPr lang="fi-FI" sz="2700" b="1" dirty="0" err="1">
                <a:solidFill>
                  <a:srgbClr val="0070C0"/>
                </a:solidFill>
                <a:latin typeface="ArialNova"/>
              </a:rPr>
              <a:t>allmänt</a:t>
            </a:r>
            <a:r>
              <a:rPr lang="fi-FI" sz="2700" b="1" dirty="0">
                <a:solidFill>
                  <a:srgbClr val="0070C0"/>
                </a:solidFill>
                <a:latin typeface="ArialNova"/>
              </a:rPr>
              <a:t> </a:t>
            </a:r>
            <a:r>
              <a:rPr lang="fi-FI" sz="2700" b="1" dirty="0" err="1">
                <a:solidFill>
                  <a:srgbClr val="0070C0"/>
                </a:solidFill>
                <a:latin typeface="ArialNova"/>
              </a:rPr>
              <a:t>preppande</a:t>
            </a:r>
            <a:br>
              <a:rPr lang="fi-FI" sz="4400" b="0" i="0" dirty="0">
                <a:solidFill>
                  <a:srgbClr val="097D45"/>
                </a:solidFill>
                <a:effectLst/>
                <a:latin typeface="ArialNova"/>
              </a:rPr>
            </a:br>
            <a:br>
              <a:rPr lang="sv-SE" b="0" i="0" dirty="0">
                <a:solidFill>
                  <a:srgbClr val="097D45"/>
                </a:solidFill>
                <a:effectLst/>
                <a:latin typeface="ArialNova"/>
              </a:rPr>
            </a:br>
            <a:endParaRPr lang="fi-FI" dirty="0"/>
          </a:p>
        </p:txBody>
      </p:sp>
    </p:spTree>
    <p:extLst>
      <p:ext uri="{BB962C8B-B14F-4D97-AF65-F5344CB8AC3E}">
        <p14:creationId xmlns:p14="http://schemas.microsoft.com/office/powerpoint/2010/main" val="357304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54DF-40DA-4D4C-A659-C441B47F2004}"/>
              </a:ext>
            </a:extLst>
          </p:cNvPr>
          <p:cNvSpPr>
            <a:spLocks noGrp="1"/>
          </p:cNvSpPr>
          <p:nvPr>
            <p:ph type="title"/>
          </p:nvPr>
        </p:nvSpPr>
        <p:spPr/>
        <p:txBody>
          <a:bodyPr>
            <a:normAutofit fontScale="90000"/>
          </a:bodyPr>
          <a:lstStyle/>
          <a:p>
            <a:pPr algn="l" rtl="0"/>
            <a:br>
              <a:rPr lang="fi-FI" dirty="0">
                <a:solidFill>
                  <a:srgbClr val="097D45"/>
                </a:solidFill>
                <a:latin typeface="ArialNova"/>
              </a:rPr>
            </a:br>
            <a:br>
              <a:rPr lang="fi-FI" dirty="0">
                <a:solidFill>
                  <a:srgbClr val="097D45"/>
                </a:solidFill>
                <a:latin typeface="ArialNova"/>
              </a:rPr>
            </a:br>
            <a:r>
              <a:rPr lang="fi-FI" dirty="0" err="1">
                <a:latin typeface="ArialNova"/>
              </a:rPr>
              <a:t>Reseutrustning</a:t>
            </a:r>
            <a:br>
              <a:rPr lang="fi-FI" dirty="0">
                <a:latin typeface="ArialNova"/>
              </a:rPr>
            </a:br>
            <a:br>
              <a:rPr lang="fi-FI" dirty="0">
                <a:latin typeface="ArialNova"/>
              </a:rPr>
            </a:br>
            <a:r>
              <a:rPr lang="fi-FI" dirty="0" err="1">
                <a:latin typeface="ArialNova"/>
              </a:rPr>
              <a:t>Packa</a:t>
            </a:r>
            <a:r>
              <a:rPr lang="fi-FI" dirty="0">
                <a:latin typeface="ArialNova"/>
              </a:rPr>
              <a:t> </a:t>
            </a:r>
            <a:r>
              <a:rPr lang="fi-FI" dirty="0" err="1">
                <a:latin typeface="ArialNova"/>
              </a:rPr>
              <a:t>inte</a:t>
            </a:r>
            <a:r>
              <a:rPr lang="fi-FI" dirty="0">
                <a:latin typeface="ArialNova"/>
              </a:rPr>
              <a:t> </a:t>
            </a:r>
            <a:r>
              <a:rPr lang="fi-FI" dirty="0" err="1">
                <a:latin typeface="ArialNova"/>
              </a:rPr>
              <a:t>med</a:t>
            </a:r>
            <a:r>
              <a:rPr lang="fi-FI" dirty="0">
                <a:latin typeface="ArialNova"/>
              </a:rPr>
              <a:t> för </a:t>
            </a:r>
            <a:r>
              <a:rPr lang="fi-FI" dirty="0" err="1">
                <a:latin typeface="ArialNova"/>
              </a:rPr>
              <a:t>mycket</a:t>
            </a:r>
            <a:r>
              <a:rPr lang="fi-FI" dirty="0">
                <a:latin typeface="ArialNova"/>
              </a:rPr>
              <a:t> </a:t>
            </a:r>
            <a:r>
              <a:rPr lang="fi-FI" dirty="0" err="1">
                <a:latin typeface="ArialNova"/>
              </a:rPr>
              <a:t>grejer</a:t>
            </a:r>
            <a:r>
              <a:rPr lang="fi-FI" b="0" i="0" dirty="0">
                <a:effectLst/>
                <a:latin typeface="ArialNova"/>
              </a:rPr>
              <a:t>!</a:t>
            </a:r>
            <a:br>
              <a:rPr lang="fi-FI" b="0" i="0" dirty="0">
                <a:effectLst/>
                <a:latin typeface="ArialNova"/>
              </a:rPr>
            </a:br>
            <a:br>
              <a:rPr lang="sv-SE" sz="3100" b="0" i="0" dirty="0">
                <a:effectLst/>
                <a:latin typeface="ArialNova"/>
              </a:rPr>
            </a:br>
            <a:r>
              <a:rPr lang="sv-SE" sz="3100" b="0" i="0" dirty="0">
                <a:effectLst/>
                <a:latin typeface="ArialNova"/>
              </a:rPr>
              <a:t>Du kommer att gå till fots en hel del och lyfta ditt bagage till transportmedel och då kan tungt bagage vara svåra att hantera.</a:t>
            </a:r>
            <a:br>
              <a:rPr lang="sv-SE" sz="3100" b="0" i="0" dirty="0">
                <a:effectLst/>
                <a:latin typeface="ArialNova"/>
              </a:rPr>
            </a:br>
            <a:br>
              <a:rPr lang="fi-FI" sz="3100" b="0" i="0" dirty="0">
                <a:effectLst/>
                <a:latin typeface="ArialNova"/>
              </a:rPr>
            </a:br>
            <a:r>
              <a:rPr lang="fi-FI" sz="3100" b="0" i="0" dirty="0" err="1">
                <a:effectLst/>
                <a:latin typeface="ArialNova"/>
              </a:rPr>
              <a:t>Packa</a:t>
            </a:r>
            <a:r>
              <a:rPr lang="fi-FI" sz="3100" b="0" i="0" dirty="0">
                <a:effectLst/>
                <a:latin typeface="ArialNova"/>
              </a:rPr>
              <a:t> </a:t>
            </a:r>
            <a:r>
              <a:rPr lang="fi-FI" sz="3100" b="0" i="0" dirty="0" err="1">
                <a:effectLst/>
                <a:latin typeface="ArialNova"/>
              </a:rPr>
              <a:t>med</a:t>
            </a:r>
            <a:r>
              <a:rPr lang="fi-FI" sz="3100" b="0" i="0" dirty="0">
                <a:effectLst/>
                <a:latin typeface="ArialNova"/>
              </a:rPr>
              <a:t> </a:t>
            </a:r>
            <a:r>
              <a:rPr lang="fi-FI" sz="3100" b="0" i="0" dirty="0" err="1">
                <a:effectLst/>
                <a:latin typeface="ArialNova"/>
              </a:rPr>
              <a:t>bara</a:t>
            </a:r>
            <a:r>
              <a:rPr lang="fi-FI" sz="3100" b="0" i="0" dirty="0">
                <a:effectLst/>
                <a:latin typeface="ArialNova"/>
              </a:rPr>
              <a:t> </a:t>
            </a:r>
            <a:r>
              <a:rPr lang="fi-FI" sz="3100" b="0" i="0" dirty="0" err="1">
                <a:effectLst/>
                <a:latin typeface="ArialNova"/>
              </a:rPr>
              <a:t>det</a:t>
            </a:r>
            <a:r>
              <a:rPr lang="fi-FI" sz="3100" b="0" i="0" dirty="0">
                <a:effectLst/>
                <a:latin typeface="ArialNova"/>
              </a:rPr>
              <a:t> </a:t>
            </a:r>
            <a:r>
              <a:rPr lang="fi-FI" sz="3100" b="0" i="0" dirty="0" err="1">
                <a:effectLst/>
                <a:latin typeface="ArialNova"/>
              </a:rPr>
              <a:t>allra</a:t>
            </a:r>
            <a:r>
              <a:rPr lang="fi-FI" sz="3100" b="0" i="0" dirty="0">
                <a:effectLst/>
                <a:latin typeface="ArialNova"/>
              </a:rPr>
              <a:t> </a:t>
            </a:r>
            <a:r>
              <a:rPr lang="fi-FI" sz="3100" b="0" i="0" dirty="0" err="1">
                <a:effectLst/>
                <a:latin typeface="ArialNova"/>
              </a:rPr>
              <a:t>nödvändigaste</a:t>
            </a:r>
            <a:br>
              <a:rPr lang="fi-FI" sz="3100" b="0" i="0" dirty="0">
                <a:solidFill>
                  <a:srgbClr val="097D45"/>
                </a:solidFill>
                <a:effectLst/>
                <a:latin typeface="ArialNova"/>
              </a:rPr>
            </a:br>
            <a:r>
              <a:rPr lang="fi-FI" sz="3100" b="1" i="0" dirty="0">
                <a:solidFill>
                  <a:srgbClr val="0070C0"/>
                </a:solidFill>
                <a:effectLst/>
                <a:latin typeface="ArialNova"/>
              </a:rPr>
              <a:t>5. </a:t>
            </a:r>
            <a:r>
              <a:rPr lang="fi-FI" sz="3100" b="1" i="0" dirty="0" err="1">
                <a:solidFill>
                  <a:srgbClr val="0070C0"/>
                </a:solidFill>
                <a:effectLst/>
                <a:latin typeface="ArialNova"/>
              </a:rPr>
              <a:t>u</a:t>
            </a:r>
            <a:r>
              <a:rPr lang="fi-FI" sz="3100" b="1" dirty="0" err="1">
                <a:solidFill>
                  <a:srgbClr val="0070C0"/>
                </a:solidFill>
                <a:latin typeface="ArialNova"/>
              </a:rPr>
              <a:t>ppgift</a:t>
            </a:r>
            <a:r>
              <a:rPr lang="fi-FI" sz="3100" b="1" i="0" dirty="0">
                <a:solidFill>
                  <a:srgbClr val="0070C0"/>
                </a:solidFill>
                <a:effectLst/>
                <a:latin typeface="ArialNova"/>
              </a:rPr>
              <a:t>: </a:t>
            </a:r>
            <a:r>
              <a:rPr lang="fi-FI" sz="3100" b="1" i="0" dirty="0" err="1">
                <a:solidFill>
                  <a:srgbClr val="0070C0"/>
                </a:solidFill>
                <a:effectLst/>
                <a:latin typeface="ArialNova"/>
              </a:rPr>
              <a:t>Vad</a:t>
            </a:r>
            <a:r>
              <a:rPr lang="fi-FI" sz="3100" b="1" i="0" dirty="0">
                <a:solidFill>
                  <a:srgbClr val="0070C0"/>
                </a:solidFill>
                <a:effectLst/>
                <a:latin typeface="ArialNova"/>
              </a:rPr>
              <a:t> </a:t>
            </a:r>
            <a:r>
              <a:rPr lang="fi-FI" sz="3100" b="1" i="0" dirty="0" err="1">
                <a:solidFill>
                  <a:srgbClr val="0070C0"/>
                </a:solidFill>
                <a:effectLst/>
                <a:latin typeface="ArialNova"/>
              </a:rPr>
              <a:t>ska</a:t>
            </a:r>
            <a:r>
              <a:rPr lang="fi-FI" sz="3100" b="1" i="0" dirty="0">
                <a:solidFill>
                  <a:srgbClr val="0070C0"/>
                </a:solidFill>
                <a:effectLst/>
                <a:latin typeface="ArialNova"/>
              </a:rPr>
              <a:t> </a:t>
            </a:r>
            <a:r>
              <a:rPr lang="fi-FI" sz="3100" b="1" i="0" dirty="0" err="1">
                <a:solidFill>
                  <a:srgbClr val="0070C0"/>
                </a:solidFill>
                <a:effectLst/>
                <a:latin typeface="ArialNova"/>
              </a:rPr>
              <a:t>jag</a:t>
            </a:r>
            <a:r>
              <a:rPr lang="fi-FI" sz="3100" b="1" i="0" dirty="0">
                <a:solidFill>
                  <a:srgbClr val="0070C0"/>
                </a:solidFill>
                <a:effectLst/>
                <a:latin typeface="ArialNova"/>
              </a:rPr>
              <a:t> </a:t>
            </a:r>
            <a:r>
              <a:rPr lang="fi-FI" sz="3100" b="1" dirty="0" err="1">
                <a:solidFill>
                  <a:srgbClr val="0070C0"/>
                </a:solidFill>
                <a:latin typeface="ArialNova"/>
              </a:rPr>
              <a:t>packa</a:t>
            </a:r>
            <a:r>
              <a:rPr lang="fi-FI" sz="3100" b="1" dirty="0">
                <a:solidFill>
                  <a:srgbClr val="0070C0"/>
                </a:solidFill>
                <a:latin typeface="ArialNova"/>
              </a:rPr>
              <a:t> </a:t>
            </a:r>
            <a:r>
              <a:rPr lang="fi-FI" sz="3100" b="1" dirty="0" err="1">
                <a:solidFill>
                  <a:srgbClr val="0070C0"/>
                </a:solidFill>
                <a:latin typeface="ArialNova"/>
              </a:rPr>
              <a:t>med</a:t>
            </a:r>
            <a:r>
              <a:rPr lang="fi-FI" sz="3100" b="1" dirty="0">
                <a:solidFill>
                  <a:srgbClr val="0070C0"/>
                </a:solidFill>
                <a:latin typeface="ArialNova"/>
              </a:rPr>
              <a:t>: </a:t>
            </a:r>
            <a:r>
              <a:rPr lang="fi-FI" sz="3100" b="1" dirty="0" err="1">
                <a:solidFill>
                  <a:srgbClr val="0070C0"/>
                </a:solidFill>
                <a:latin typeface="ArialNova"/>
              </a:rPr>
              <a:t>Länk</a:t>
            </a:r>
            <a:r>
              <a:rPr lang="fi-FI" sz="3100" b="1" i="0" dirty="0">
                <a:solidFill>
                  <a:srgbClr val="0070C0"/>
                </a:solidFill>
                <a:effectLst/>
                <a:latin typeface="ArialNova"/>
              </a:rPr>
              <a:t> </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372411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0A7E-C925-17A7-0E4A-85AE7ECB2122}"/>
              </a:ext>
            </a:extLst>
          </p:cNvPr>
          <p:cNvSpPr>
            <a:spLocks noGrp="1"/>
          </p:cNvSpPr>
          <p:nvPr>
            <p:ph type="title"/>
          </p:nvPr>
        </p:nvSpPr>
        <p:spPr/>
        <p:txBody>
          <a:bodyPr>
            <a:normAutofit/>
          </a:bodyPr>
          <a:lstStyle/>
          <a:p>
            <a:pPr algn="l"/>
            <a:r>
              <a:rPr lang="sv-SE" sz="2700" b="1" dirty="0">
                <a:latin typeface="Arial" panose="020B0604020202020204" pitchFamily="34" charset="0"/>
                <a:cs typeface="Arial" panose="020B0604020202020204" pitchFamily="34" charset="0"/>
              </a:rPr>
              <a:t>Ensam: Lätt att träffa nya människor, utveckla språkkunskaper. I en grupp eller med en vän. Att resa ensam gör det enkelt att träffa nya människor, observera omgivningen och få ut mesta möjliga av dina språkkunskaper. </a:t>
            </a:r>
            <a:br>
              <a:rPr lang="sv-SE" sz="2700" b="1" dirty="0">
                <a:latin typeface="Arial" panose="020B0604020202020204" pitchFamily="34" charset="0"/>
                <a:cs typeface="Arial" panose="020B0604020202020204" pitchFamily="34" charset="0"/>
              </a:rPr>
            </a:br>
            <a:br>
              <a:rPr lang="sv-SE" sz="2700" b="1" dirty="0">
                <a:latin typeface="Arial" panose="020B0604020202020204" pitchFamily="34" charset="0"/>
                <a:cs typeface="Arial" panose="020B0604020202020204" pitchFamily="34" charset="0"/>
              </a:rPr>
            </a:br>
            <a:r>
              <a:rPr lang="sv-SE" sz="2700" b="1" dirty="0">
                <a:latin typeface="Arial" panose="020B0604020202020204" pitchFamily="34" charset="0"/>
                <a:cs typeface="Arial" panose="020B0604020202020204" pitchFamily="34" charset="0"/>
              </a:rPr>
              <a:t>Det är lättare att smälta in bland lokalbefolkningen när du inte pratar med en vän på ett främmande språk. I vissa länder kommer en kvinna som reser ensam att bli uppmärksammad. Om du får oönskad uppmärksamhet kan du slå följe med en annan resenär</a:t>
            </a:r>
            <a:r>
              <a:rPr lang="sv-SE" sz="4400" b="1" dirty="0">
                <a:latin typeface="Arial" panose="020B0604020202020204" pitchFamily="34" charset="0"/>
                <a:cs typeface="Arial" panose="020B0604020202020204" pitchFamily="34" charset="0"/>
              </a:rPr>
              <a:t>.</a:t>
            </a:r>
            <a:br>
              <a:rPr lang="fi-FI" sz="4400" dirty="0"/>
            </a:br>
            <a:endParaRPr lang="fi-FI" dirty="0"/>
          </a:p>
        </p:txBody>
      </p:sp>
      <p:sp>
        <p:nvSpPr>
          <p:cNvPr id="4" name="TextBox 3">
            <a:extLst>
              <a:ext uri="{FF2B5EF4-FFF2-40B4-BE49-F238E27FC236}">
                <a16:creationId xmlns:a16="http://schemas.microsoft.com/office/drawing/2014/main" id="{EFE7E8A9-BFF4-4195-9A57-3175C892FA6C}"/>
              </a:ext>
            </a:extLst>
          </p:cNvPr>
          <p:cNvSpPr txBox="1"/>
          <p:nvPr/>
        </p:nvSpPr>
        <p:spPr>
          <a:xfrm>
            <a:off x="1391478" y="272985"/>
            <a:ext cx="9817090" cy="7017306"/>
          </a:xfrm>
          <a:prstGeom prst="rect">
            <a:avLst/>
          </a:prstGeom>
          <a:noFill/>
        </p:spPr>
        <p:txBody>
          <a:bodyPr wrap="square">
            <a:spAutoFit/>
          </a:bodyPr>
          <a:lstStyle/>
          <a:p>
            <a:endParaRPr lang="fi-FI" sz="2400" b="1" dirty="0">
              <a:latin typeface="Arial" panose="020B0604020202020204" pitchFamily="34" charset="0"/>
              <a:cs typeface="Arial" panose="020B0604020202020204" pitchFamily="34" charset="0"/>
            </a:endParaRPr>
          </a:p>
          <a:p>
            <a:endParaRPr lang="fi-FI" sz="2400" b="1" dirty="0">
              <a:latin typeface="Arial" panose="020B0604020202020204" pitchFamily="34" charset="0"/>
              <a:cs typeface="Arial" panose="020B0604020202020204" pitchFamily="34" charset="0"/>
            </a:endParaRPr>
          </a:p>
          <a:p>
            <a:endParaRPr lang="fi-FI" sz="2400" b="1" dirty="0">
              <a:latin typeface="Arial" panose="020B0604020202020204" pitchFamily="34" charset="0"/>
              <a:cs typeface="Arial" panose="020B0604020202020204" pitchFamily="34" charset="0"/>
            </a:endParaRPr>
          </a:p>
          <a:p>
            <a:endParaRPr lang="fi-FI" sz="2400" b="1" dirty="0">
              <a:latin typeface="Arial" panose="020B0604020202020204" pitchFamily="34" charset="0"/>
              <a:cs typeface="Arial" panose="020B0604020202020204" pitchFamily="34" charset="0"/>
            </a:endParaRPr>
          </a:p>
          <a:p>
            <a:br>
              <a:rPr lang="fi-FI" sz="2400" b="1" dirty="0">
                <a:solidFill>
                  <a:srgbClr val="00B050"/>
                </a:solidFill>
                <a:latin typeface="Arial" panose="020B0604020202020204" pitchFamily="34" charset="0"/>
                <a:cs typeface="Arial" panose="020B0604020202020204" pitchFamily="34" charset="0"/>
              </a:rPr>
            </a:br>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endParaRPr lang="fi-FI" sz="2400" b="1" dirty="0">
              <a:solidFill>
                <a:srgbClr val="00B050"/>
              </a:solidFill>
              <a:latin typeface="Arial" panose="020B0604020202020204" pitchFamily="34" charset="0"/>
              <a:cs typeface="Arial" panose="020B0604020202020204" pitchFamily="34" charset="0"/>
            </a:endParaRPr>
          </a:p>
          <a:p>
            <a:br>
              <a:rPr lang="fi-FI" sz="1800" b="1" dirty="0">
                <a:latin typeface="Arial" panose="020B0604020202020204" pitchFamily="34" charset="0"/>
                <a:cs typeface="Arial" panose="020B0604020202020204" pitchFamily="34" charset="0"/>
              </a:rPr>
            </a:br>
            <a:endParaRPr lang="fi-FI" sz="2400" dirty="0"/>
          </a:p>
        </p:txBody>
      </p:sp>
    </p:spTree>
    <p:extLst>
      <p:ext uri="{BB962C8B-B14F-4D97-AF65-F5344CB8AC3E}">
        <p14:creationId xmlns:p14="http://schemas.microsoft.com/office/powerpoint/2010/main" val="1098806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32F1-00F7-B715-D19D-B55D84A84FC6}"/>
              </a:ext>
            </a:extLst>
          </p:cNvPr>
          <p:cNvSpPr>
            <a:spLocks noGrp="1"/>
          </p:cNvSpPr>
          <p:nvPr>
            <p:ph type="title"/>
          </p:nvPr>
        </p:nvSpPr>
        <p:spPr>
          <a:xfrm>
            <a:off x="1391478" y="274638"/>
            <a:ext cx="9697077" cy="5890666"/>
          </a:xfrm>
        </p:spPr>
        <p:txBody>
          <a:bodyPr>
            <a:normAutofit fontScale="90000"/>
          </a:bodyPr>
          <a:lstStyle/>
          <a:p>
            <a:pPr algn="l">
              <a:buFont typeface="Arial" panose="020B0604020202020204" pitchFamily="34" charset="0"/>
              <a:buChar char="•"/>
            </a:pPr>
            <a:br>
              <a:rPr lang="sv-SE" sz="3100" b="0" i="0" dirty="0">
                <a:solidFill>
                  <a:srgbClr val="097D45"/>
                </a:solidFill>
                <a:effectLst/>
                <a:latin typeface="ArialNova"/>
              </a:rPr>
            </a:br>
            <a:br>
              <a:rPr lang="sv-SE" sz="3100" b="0" i="0" dirty="0">
                <a:solidFill>
                  <a:srgbClr val="097D45"/>
                </a:solidFill>
                <a:effectLst/>
                <a:latin typeface="ArialNova"/>
              </a:rPr>
            </a:br>
            <a:br>
              <a:rPr lang="sv-SE" sz="3100" b="0" i="0" dirty="0">
                <a:solidFill>
                  <a:srgbClr val="097D45"/>
                </a:solidFill>
                <a:effectLst/>
                <a:latin typeface="ArialNova"/>
              </a:rPr>
            </a:br>
            <a:r>
              <a:rPr lang="sv-SE" sz="3100" b="0" i="0" dirty="0">
                <a:effectLst/>
                <a:latin typeface="ArialNova"/>
              </a:rPr>
              <a:t>1. ovannämnda resedokument och kopiorna</a:t>
            </a:r>
            <a:br>
              <a:rPr lang="sv-SE" sz="3100" b="0" i="0" dirty="0">
                <a:effectLst/>
                <a:latin typeface="ArialNova"/>
              </a:rPr>
            </a:br>
            <a:r>
              <a:rPr lang="sv-SE" sz="3100" b="0" i="0" dirty="0">
                <a:effectLst/>
                <a:latin typeface="ArialNova"/>
              </a:rPr>
              <a:t>2. pengar i kontanter och landets valuta</a:t>
            </a:r>
            <a:br>
              <a:rPr lang="sv-SE" sz="3100" b="0" i="0" dirty="0">
                <a:effectLst/>
                <a:latin typeface="ArialNova"/>
              </a:rPr>
            </a:br>
            <a:r>
              <a:rPr lang="sv-SE" sz="3100" b="0" i="0" dirty="0">
                <a:effectLst/>
                <a:latin typeface="ArialNova"/>
              </a:rPr>
              <a:t>3. dagsryggsäck eller axelväska med långt band så att du </a:t>
            </a:r>
            <a:br>
              <a:rPr lang="sv-SE" sz="3100" b="0" i="0" dirty="0">
                <a:effectLst/>
                <a:latin typeface="ArialNova"/>
              </a:rPr>
            </a:br>
            <a:r>
              <a:rPr lang="sv-SE" sz="3100" b="0" i="0" dirty="0">
                <a:effectLst/>
                <a:latin typeface="ArialNova"/>
              </a:rPr>
              <a:t>4. kan bära den tvärs över kroppen</a:t>
            </a:r>
            <a:br>
              <a:rPr lang="sv-SE" sz="3100" b="0" i="0" dirty="0">
                <a:effectLst/>
                <a:latin typeface="ArialNova"/>
              </a:rPr>
            </a:br>
            <a:r>
              <a:rPr lang="sv-SE" sz="3100" b="0" i="0" dirty="0">
                <a:effectLst/>
                <a:latin typeface="ArialNova"/>
              </a:rPr>
              <a:t>5. bra skor i vilka man kan gå långa sträckor</a:t>
            </a:r>
            <a:br>
              <a:rPr lang="sv-SE" sz="3100" b="0" i="0" dirty="0">
                <a:effectLst/>
                <a:latin typeface="ArialNova"/>
              </a:rPr>
            </a:br>
            <a:r>
              <a:rPr lang="sv-SE" sz="3100" b="0" i="0" dirty="0">
                <a:effectLst/>
                <a:latin typeface="ArialNova"/>
              </a:rPr>
              <a:t>6. ficklampa </a:t>
            </a:r>
            <a:br>
              <a:rPr lang="sv-SE" sz="3100" b="0" i="0" dirty="0">
                <a:effectLst/>
                <a:latin typeface="ArialNova"/>
              </a:rPr>
            </a:br>
            <a:r>
              <a:rPr lang="sv-SE" sz="3100" b="0" i="0" dirty="0">
                <a:effectLst/>
                <a:latin typeface="ArialNova"/>
              </a:rPr>
              <a:t>7. </a:t>
            </a:r>
            <a:r>
              <a:rPr lang="sv-SE" sz="3100" b="0" i="0" dirty="0" err="1">
                <a:effectLst/>
                <a:latin typeface="ArialNova"/>
              </a:rPr>
              <a:t>Leatherman</a:t>
            </a:r>
            <a:r>
              <a:rPr lang="sv-SE" sz="3100" b="0" i="0" dirty="0">
                <a:effectLst/>
                <a:latin typeface="ArialNova"/>
              </a:rPr>
              <a:t>-multiverktyg el dyl.</a:t>
            </a:r>
            <a:br>
              <a:rPr lang="sv-SE" sz="3100" b="0" i="0" dirty="0">
                <a:effectLst/>
                <a:latin typeface="ArialNova"/>
              </a:rPr>
            </a:br>
            <a:r>
              <a:rPr lang="sv-SE" sz="3100" b="0" i="0" dirty="0">
                <a:effectLst/>
                <a:latin typeface="ArialNova"/>
              </a:rPr>
              <a:t>8. batterier om man behöver dem i apparater</a:t>
            </a:r>
            <a:br>
              <a:rPr lang="sv-SE" sz="3100" b="0" i="0" dirty="0">
                <a:effectLst/>
                <a:latin typeface="ArialNova"/>
              </a:rPr>
            </a:br>
            <a:r>
              <a:rPr lang="sv-SE" sz="3100" b="0" i="0" dirty="0">
                <a:effectLst/>
                <a:latin typeface="ArialNova"/>
              </a:rPr>
              <a:t>9. adapter som kan köpas på största varuhus och på </a:t>
            </a:r>
            <a:br>
              <a:rPr lang="sv-SE" sz="3100" b="0" i="0" dirty="0">
                <a:effectLst/>
                <a:latin typeface="ArialNova"/>
              </a:rPr>
            </a:br>
            <a:r>
              <a:rPr lang="sv-SE" sz="3100" b="0" i="0" dirty="0">
                <a:effectLst/>
                <a:latin typeface="ArialNova"/>
              </a:rPr>
              <a:t>10. flygplatsen (</a:t>
            </a:r>
            <a:r>
              <a:rPr lang="sv-SE" sz="3100" b="0" i="0" dirty="0" err="1">
                <a:effectLst/>
                <a:latin typeface="ArialNova"/>
              </a:rPr>
              <a:t>t.ex</a:t>
            </a:r>
            <a:r>
              <a:rPr lang="sv-SE" sz="3100" b="0" i="0" dirty="0">
                <a:effectLst/>
                <a:latin typeface="ArialNova"/>
              </a:rPr>
              <a:t> till Japan)</a:t>
            </a:r>
            <a:br>
              <a:rPr lang="sv-SE" sz="3100" b="0" i="0" dirty="0">
                <a:effectLst/>
                <a:latin typeface="ArialNova"/>
              </a:rPr>
            </a:br>
            <a:r>
              <a:rPr lang="sv-SE" sz="3100" b="0" i="0" dirty="0">
                <a:effectLst/>
                <a:latin typeface="ArialNova"/>
              </a:rPr>
              <a:t>11. </a:t>
            </a:r>
            <a:r>
              <a:rPr lang="sv-SE" sz="3100" b="0" i="0" dirty="0" err="1">
                <a:effectLst/>
                <a:latin typeface="ArialNova"/>
              </a:rPr>
              <a:t>syredskap</a:t>
            </a:r>
            <a:br>
              <a:rPr lang="sv-SE" sz="3100" b="0" i="0" dirty="0">
                <a:effectLst/>
                <a:latin typeface="ArialNova"/>
              </a:rPr>
            </a:br>
            <a:r>
              <a:rPr lang="sv-SE" sz="3100" b="0" i="0" dirty="0">
                <a:effectLst/>
                <a:latin typeface="ArialNova"/>
              </a:rPr>
              <a:t>12. </a:t>
            </a:r>
            <a:r>
              <a:rPr lang="sv-SE" sz="3100" b="0" i="0" dirty="0" err="1">
                <a:effectLst/>
                <a:latin typeface="ArialNova"/>
              </a:rPr>
              <a:t>shal</a:t>
            </a:r>
            <a:r>
              <a:rPr lang="sv-SE" sz="3100" b="0" i="0" dirty="0">
                <a:effectLst/>
                <a:latin typeface="ArialNova"/>
              </a:rPr>
              <a:t>, stor skarf </a:t>
            </a:r>
            <a:r>
              <a:rPr lang="sv-SE" sz="3100" b="0" i="0" dirty="0" err="1">
                <a:effectLst/>
                <a:latin typeface="ArialNova"/>
              </a:rPr>
              <a:t>elle</a:t>
            </a:r>
            <a:r>
              <a:rPr lang="sv-SE" sz="3100" b="0" i="0" dirty="0">
                <a:effectLst/>
                <a:latin typeface="ArialNova"/>
              </a:rPr>
              <a:t> varm fleece-jacka</a:t>
            </a:r>
            <a:br>
              <a:rPr lang="sv-SE" sz="3100" b="0" i="0" dirty="0">
                <a:effectLst/>
                <a:latin typeface="ArialNova"/>
              </a:rPr>
            </a:br>
            <a:r>
              <a:rPr lang="sv-SE" sz="3100" b="0" i="0" dirty="0">
                <a:effectLst/>
                <a:latin typeface="ArialNova"/>
              </a:rPr>
              <a:t>13. egna lakan (t.ex. Nepal)</a:t>
            </a:r>
            <a:br>
              <a:rPr lang="sv-SE" sz="3100" b="0" i="0" dirty="0">
                <a:effectLst/>
                <a:latin typeface="ArialNova"/>
              </a:rPr>
            </a:br>
            <a:r>
              <a:rPr lang="sv-SE" sz="3100" b="0" i="0" dirty="0">
                <a:effectLst/>
                <a:latin typeface="ArialNova"/>
              </a:rPr>
              <a:t>14. mobil, laptop, pekplatta, laddare</a:t>
            </a:r>
            <a:br>
              <a:rPr lang="sv-SE" b="0" i="0" dirty="0">
                <a:solidFill>
                  <a:srgbClr val="097D45"/>
                </a:solidFill>
                <a:effectLst/>
                <a:latin typeface="ArialNova"/>
              </a:rPr>
            </a:br>
            <a:br>
              <a:rPr lang="sv-SE" b="0" i="0" dirty="0">
                <a:solidFill>
                  <a:srgbClr val="097D45"/>
                </a:solidFill>
                <a:effectLst/>
                <a:latin typeface="ArialNova"/>
              </a:rPr>
            </a:br>
            <a:endParaRPr lang="fi-FI" dirty="0"/>
          </a:p>
        </p:txBody>
      </p:sp>
    </p:spTree>
    <p:extLst>
      <p:ext uri="{BB962C8B-B14F-4D97-AF65-F5344CB8AC3E}">
        <p14:creationId xmlns:p14="http://schemas.microsoft.com/office/powerpoint/2010/main" val="1112792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F054-02D3-1FE1-D18A-07D20F77F3DF}"/>
              </a:ext>
            </a:extLst>
          </p:cNvPr>
          <p:cNvSpPr>
            <a:spLocks noGrp="1"/>
          </p:cNvSpPr>
          <p:nvPr>
            <p:ph type="title"/>
          </p:nvPr>
        </p:nvSpPr>
        <p:spPr/>
        <p:txBody>
          <a:bodyPr>
            <a:normAutofit fontScale="90000"/>
          </a:bodyPr>
          <a:lstStyle/>
          <a:p>
            <a:pPr algn="l" rtl="0"/>
            <a:r>
              <a:rPr lang="sv-SE" sz="3600" b="0" i="0" dirty="0">
                <a:effectLst/>
                <a:latin typeface="ArialNova"/>
              </a:rPr>
              <a:t>15. pengarbälte eller halspåse</a:t>
            </a:r>
            <a:br>
              <a:rPr lang="sv-SE" sz="3600" b="0" i="0" dirty="0">
                <a:effectLst/>
                <a:latin typeface="ArialNova"/>
              </a:rPr>
            </a:br>
            <a:r>
              <a:rPr lang="sv-SE" sz="3600" b="0" i="0" dirty="0">
                <a:effectLst/>
                <a:latin typeface="ArialNova"/>
              </a:rPr>
              <a:t>16. extra kontaktlinser, lösning, glasögonen</a:t>
            </a:r>
            <a:br>
              <a:rPr lang="sv-SE" sz="3600" b="0" i="0" dirty="0">
                <a:effectLst/>
                <a:latin typeface="ArialNova"/>
              </a:rPr>
            </a:br>
            <a:r>
              <a:rPr lang="sv-SE" sz="3600" b="0" i="0" dirty="0">
                <a:effectLst/>
                <a:latin typeface="ArialNova"/>
              </a:rPr>
              <a:t>17. hygienprodukter i små mängder att ha i </a:t>
            </a:r>
            <a:br>
              <a:rPr lang="sv-SE" sz="3600" b="0" i="0" dirty="0">
                <a:effectLst/>
                <a:latin typeface="ArialNova"/>
              </a:rPr>
            </a:br>
            <a:r>
              <a:rPr lang="sv-SE" sz="3600" b="0" i="0" dirty="0">
                <a:effectLst/>
                <a:latin typeface="ArialNova"/>
              </a:rPr>
              <a:t>18. handbagaget ifall ditt bagage blir försenat</a:t>
            </a:r>
            <a:br>
              <a:rPr lang="sv-SE" sz="3600" b="0" i="0" dirty="0">
                <a:effectLst/>
                <a:latin typeface="ArialNova"/>
              </a:rPr>
            </a:br>
            <a:r>
              <a:rPr lang="sv-SE" sz="3600" b="0" i="0" dirty="0">
                <a:effectLst/>
                <a:latin typeface="ArialNova"/>
              </a:rPr>
              <a:t>19. kläder av samma orsak</a:t>
            </a:r>
            <a:br>
              <a:rPr lang="sv-SE" sz="3600" b="0" i="0" dirty="0">
                <a:effectLst/>
                <a:latin typeface="ArialNova"/>
              </a:rPr>
            </a:br>
            <a:r>
              <a:rPr lang="sv-SE" sz="3600" b="0" i="0" dirty="0">
                <a:effectLst/>
                <a:latin typeface="ArialNova"/>
              </a:rPr>
              <a:t>20. mediciner</a:t>
            </a:r>
            <a:br>
              <a:rPr lang="sv-SE" sz="3600" b="0" i="0" dirty="0">
                <a:effectLst/>
                <a:latin typeface="ArialNova"/>
              </a:rPr>
            </a:br>
            <a:r>
              <a:rPr lang="sv-SE" sz="3600" b="0" i="0" dirty="0">
                <a:effectLst/>
                <a:latin typeface="ArialNova"/>
              </a:rPr>
              <a:t>21. passfoton</a:t>
            </a:r>
            <a:br>
              <a:rPr lang="sv-SE" sz="3600" b="0" i="0" dirty="0">
                <a:effectLst/>
                <a:latin typeface="ArialNova"/>
              </a:rPr>
            </a:br>
            <a:r>
              <a:rPr lang="sv-SE" sz="3600" b="0" i="0" dirty="0">
                <a:effectLst/>
                <a:latin typeface="ArialNova"/>
              </a:rPr>
              <a:t>22. lösa varma kläder speciellt för långa flygen, flygsockor</a:t>
            </a:r>
            <a:br>
              <a:rPr lang="sv-SE" sz="3600" b="0" i="0" dirty="0">
                <a:effectLst/>
                <a:latin typeface="ArialNova"/>
              </a:rPr>
            </a:br>
            <a:r>
              <a:rPr lang="sv-SE" sz="3600" b="0" i="0" dirty="0">
                <a:effectLst/>
                <a:latin typeface="ArialNova"/>
              </a:rPr>
              <a:t>23. presenter till arbetsplatsen/ till värdfamiljen</a:t>
            </a:r>
            <a:br>
              <a:rPr lang="sv-SE" b="0" i="0" dirty="0">
                <a:solidFill>
                  <a:srgbClr val="097D45"/>
                </a:solidFill>
                <a:effectLst/>
                <a:latin typeface="ArialNova"/>
              </a:rPr>
            </a:br>
            <a:endParaRPr lang="fi-FI" dirty="0"/>
          </a:p>
        </p:txBody>
      </p:sp>
    </p:spTree>
    <p:extLst>
      <p:ext uri="{BB962C8B-B14F-4D97-AF65-F5344CB8AC3E}">
        <p14:creationId xmlns:p14="http://schemas.microsoft.com/office/powerpoint/2010/main" val="2782546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EF76-A357-E3C6-F304-DC4EAEC479F8}"/>
              </a:ext>
            </a:extLst>
          </p:cNvPr>
          <p:cNvSpPr>
            <a:spLocks noGrp="1"/>
          </p:cNvSpPr>
          <p:nvPr>
            <p:ph type="title"/>
          </p:nvPr>
        </p:nvSpPr>
        <p:spPr/>
        <p:txBody>
          <a:bodyPr>
            <a:normAutofit/>
          </a:bodyPr>
          <a:lstStyle/>
          <a:p>
            <a:pPr algn="l" rtl="0"/>
            <a:r>
              <a:rPr lang="sv-SE" sz="3200" b="0" i="0" dirty="0">
                <a:effectLst/>
                <a:latin typeface="ArialNova"/>
              </a:rPr>
              <a:t>24. </a:t>
            </a:r>
            <a:r>
              <a:rPr lang="sv-SE" sz="3200" b="0" i="0" dirty="0" err="1">
                <a:effectLst/>
                <a:latin typeface="ArialNova"/>
              </a:rPr>
              <a:t>fejkplånbok</a:t>
            </a:r>
            <a:br>
              <a:rPr lang="sv-SE" sz="3200" b="0" i="0" dirty="0">
                <a:effectLst/>
                <a:latin typeface="ArialNova"/>
              </a:rPr>
            </a:br>
            <a:r>
              <a:rPr lang="sv-SE" sz="3200" b="0" i="0" dirty="0">
                <a:effectLst/>
                <a:latin typeface="ArialNova"/>
              </a:rPr>
              <a:t>25. rengöringsdukar för händer eller </a:t>
            </a:r>
            <a:r>
              <a:rPr lang="sv-SE" sz="3200" b="0" i="0" dirty="0" err="1">
                <a:effectLst/>
                <a:latin typeface="ArialNova"/>
              </a:rPr>
              <a:t>handdesinfectionsmedel</a:t>
            </a:r>
            <a:br>
              <a:rPr lang="sv-SE" sz="3200" b="0" i="0" dirty="0">
                <a:effectLst/>
                <a:latin typeface="ArialNova"/>
              </a:rPr>
            </a:br>
            <a:r>
              <a:rPr lang="sv-SE" sz="3200" b="0" i="0" dirty="0">
                <a:effectLst/>
                <a:latin typeface="ArialNova"/>
              </a:rPr>
              <a:t>26. lås till bagaget</a:t>
            </a:r>
            <a:br>
              <a:rPr lang="sv-SE" sz="3200" b="0" i="0" dirty="0">
                <a:effectLst/>
                <a:latin typeface="ArialNova"/>
              </a:rPr>
            </a:br>
            <a:r>
              <a:rPr lang="sv-SE" sz="3200" b="0" i="0" dirty="0">
                <a:effectLst/>
                <a:latin typeface="ArialNova"/>
              </a:rPr>
              <a:t>27. adresslappar till bagaget</a:t>
            </a:r>
            <a:br>
              <a:rPr lang="sv-SE" sz="3200" b="0" i="0" dirty="0">
                <a:effectLst/>
                <a:latin typeface="ArialNova"/>
              </a:rPr>
            </a:br>
            <a:br>
              <a:rPr lang="sv-SE" sz="2800" b="0" i="0" dirty="0">
                <a:effectLst/>
                <a:latin typeface="ArialNova"/>
              </a:rPr>
            </a:br>
            <a:r>
              <a:rPr lang="sv-SE" sz="2800" b="0" i="0" dirty="0">
                <a:effectLst/>
                <a:latin typeface="ArialNova"/>
              </a:rPr>
              <a:t>På diskussionsspalter på nätet eller genom att fråga av andra som har varit på samma ställe kan man få information om vad som kan vara svårt att hitta på plats.</a:t>
            </a:r>
            <a:br>
              <a:rPr lang="sv-SE" sz="2800" b="0" i="0" dirty="0">
                <a:solidFill>
                  <a:srgbClr val="097D45"/>
                </a:solidFill>
                <a:effectLst/>
                <a:latin typeface="ArialNova"/>
              </a:rPr>
            </a:br>
            <a:endParaRPr lang="fi-FI" sz="2800" dirty="0"/>
          </a:p>
        </p:txBody>
      </p:sp>
    </p:spTree>
    <p:extLst>
      <p:ext uri="{BB962C8B-B14F-4D97-AF65-F5344CB8AC3E}">
        <p14:creationId xmlns:p14="http://schemas.microsoft.com/office/powerpoint/2010/main" val="212636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BE810026-C2BD-49B5-940A-1BDF95354AFD}"/>
              </a:ext>
            </a:extLst>
          </p:cNvPr>
          <p:cNvSpPr txBox="1"/>
          <p:nvPr/>
        </p:nvSpPr>
        <p:spPr>
          <a:xfrm>
            <a:off x="695400" y="692696"/>
            <a:ext cx="8448600" cy="4893647"/>
          </a:xfrm>
          <a:prstGeom prst="rect">
            <a:avLst/>
          </a:prstGeom>
          <a:noFill/>
        </p:spPr>
        <p:txBody>
          <a:bodyPr wrap="square">
            <a:spAutoFit/>
          </a:bodyPr>
          <a:lstStyle/>
          <a:p>
            <a:pPr algn="l" rtl="0"/>
            <a:r>
              <a:rPr lang="sv-SE" sz="2400" b="1" i="0" dirty="0">
                <a:effectLst/>
                <a:latin typeface="ArialNova-Bold"/>
              </a:rPr>
              <a:t>Om du packar dina saker i en ryggsäck</a:t>
            </a:r>
            <a:endParaRPr lang="sv-SE" sz="2400" b="0" i="0" dirty="0">
              <a:effectLst/>
              <a:latin typeface="ArialNova"/>
            </a:endParaRPr>
          </a:p>
          <a:p>
            <a:pPr algn="l" rtl="0"/>
            <a:r>
              <a:rPr lang="sv-SE" sz="2400" b="0" i="0" dirty="0">
                <a:effectLst/>
                <a:latin typeface="ArialNova"/>
              </a:rPr>
              <a:t>Skydda speciellt </a:t>
            </a:r>
            <a:r>
              <a:rPr lang="sv-SE" sz="2400" b="0" i="0" dirty="0" err="1">
                <a:effectLst/>
                <a:latin typeface="ArialNova"/>
              </a:rPr>
              <a:t>kemikalprodukter</a:t>
            </a:r>
            <a:r>
              <a:rPr lang="sv-SE" sz="2400" b="0" i="0" dirty="0">
                <a:effectLst/>
                <a:latin typeface="ArialNova"/>
              </a:rPr>
              <a:t> i en plastpåse eller </a:t>
            </a:r>
            <a:r>
              <a:rPr lang="sv-SE" sz="2400" b="0" i="0" dirty="0" err="1">
                <a:effectLst/>
                <a:latin typeface="ArialNova"/>
              </a:rPr>
              <a:t>Minigrip</a:t>
            </a:r>
            <a:r>
              <a:rPr lang="sv-SE" sz="2400" b="0" i="0" dirty="0">
                <a:effectLst/>
                <a:latin typeface="ArialNova"/>
              </a:rPr>
              <a:t> så att de inte </a:t>
            </a:r>
            <a:r>
              <a:rPr lang="sv-SE" sz="2400" b="0" i="0" dirty="0" err="1">
                <a:effectLst/>
                <a:latin typeface="ArialNova"/>
              </a:rPr>
              <a:t>fläcker</a:t>
            </a:r>
            <a:r>
              <a:rPr lang="sv-SE" sz="2400" b="0" i="0" dirty="0">
                <a:effectLst/>
                <a:latin typeface="ArialNova"/>
              </a:rPr>
              <a:t> andra saker ifall de öppnas i bagaget.</a:t>
            </a:r>
          </a:p>
          <a:p>
            <a:pPr algn="l" rtl="0"/>
            <a:endParaRPr lang="sv-SE" sz="2400" b="0" i="0" dirty="0">
              <a:effectLst/>
              <a:latin typeface="ArialNova"/>
            </a:endParaRPr>
          </a:p>
          <a:p>
            <a:pPr algn="l" rtl="0"/>
            <a:r>
              <a:rPr lang="sv-SE" sz="2400" b="0" i="0" dirty="0">
                <a:effectLst/>
                <a:latin typeface="ArialNova"/>
              </a:rPr>
              <a:t>Beakta flygbolagens restriktioner som gäller antalet, storleken och vikten av bagage (maximivikt för bagaget som går in i lastrummet är vanligen 20 kg och för handbagaget 8 kg). Ifall du måste betala för extra bagage eller övervikt blir det vanligen ganska dyrt.</a:t>
            </a:r>
          </a:p>
          <a:p>
            <a:pPr algn="l" rtl="0"/>
            <a:endParaRPr lang="sv-SE" sz="2400" b="0" i="0" dirty="0">
              <a:effectLst/>
              <a:latin typeface="ArialNova"/>
            </a:endParaRPr>
          </a:p>
          <a:p>
            <a:pPr algn="l" rtl="0"/>
            <a:r>
              <a:rPr lang="sv-SE" sz="2400" b="0" i="0" dirty="0">
                <a:effectLst/>
                <a:latin typeface="ArialNova"/>
              </a:rPr>
              <a:t>Kolla att du inte har av flygbolaget förbjudna föremål eller ämnen.</a:t>
            </a:r>
          </a:p>
        </p:txBody>
      </p:sp>
    </p:spTree>
    <p:extLst>
      <p:ext uri="{BB962C8B-B14F-4D97-AF65-F5344CB8AC3E}">
        <p14:creationId xmlns:p14="http://schemas.microsoft.com/office/powerpoint/2010/main" val="3997940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168696" y="0"/>
            <a:ext cx="11257251" cy="5877272"/>
          </a:xfrm>
        </p:spPr>
        <p:txBody>
          <a:bodyPr>
            <a:normAutofit/>
          </a:bodyPr>
          <a:lstStyle/>
          <a:p>
            <a:pPr algn="l" rtl="0"/>
            <a:br>
              <a:rPr lang="fi-FI" sz="3100" b="0" i="0" dirty="0">
                <a:solidFill>
                  <a:srgbClr val="097D45"/>
                </a:solidFill>
                <a:effectLst/>
                <a:latin typeface="ArialNova"/>
              </a:rPr>
            </a:br>
            <a:endParaRPr lang="fi-FI" sz="3100" dirty="0"/>
          </a:p>
        </p:txBody>
      </p:sp>
      <p:sp>
        <p:nvSpPr>
          <p:cNvPr id="6" name="TextBox 5">
            <a:extLst>
              <a:ext uri="{FF2B5EF4-FFF2-40B4-BE49-F238E27FC236}">
                <a16:creationId xmlns:a16="http://schemas.microsoft.com/office/drawing/2014/main" id="{EFB3CD03-3004-C267-BD2A-8FCD83203C00}"/>
              </a:ext>
            </a:extLst>
          </p:cNvPr>
          <p:cNvSpPr txBox="1"/>
          <p:nvPr/>
        </p:nvSpPr>
        <p:spPr>
          <a:xfrm>
            <a:off x="407368" y="260648"/>
            <a:ext cx="10297144" cy="5262979"/>
          </a:xfrm>
          <a:prstGeom prst="rect">
            <a:avLst/>
          </a:prstGeom>
          <a:noFill/>
        </p:spPr>
        <p:txBody>
          <a:bodyPr wrap="square">
            <a:spAutoFit/>
          </a:bodyPr>
          <a:lstStyle/>
          <a:p>
            <a:pPr algn="l" rtl="0"/>
            <a:r>
              <a:rPr lang="sv-SE" sz="2800" b="0" i="0" dirty="0">
                <a:effectLst/>
                <a:latin typeface="ArialNova"/>
              </a:rPr>
              <a:t>I regel måste alla ämnen i handbagaget rymmas i 1 l </a:t>
            </a:r>
            <a:r>
              <a:rPr lang="sv-SE" sz="2800" b="0" i="0" dirty="0" err="1">
                <a:effectLst/>
                <a:latin typeface="ArialNova"/>
              </a:rPr>
              <a:t>Minigrip</a:t>
            </a:r>
            <a:r>
              <a:rPr lang="sv-SE" sz="2800" b="0" i="0" dirty="0">
                <a:effectLst/>
                <a:latin typeface="ArialNova"/>
              </a:rPr>
              <a:t> och en enskild förpackning eller flaska borde inte ha större volym än 1 dl. Som ämnen räknas också geler så som tandkräm.</a:t>
            </a:r>
          </a:p>
          <a:p>
            <a:pPr algn="l" rtl="0"/>
            <a:endParaRPr lang="sv-SE" sz="2800" b="0" i="0" dirty="0">
              <a:effectLst/>
              <a:latin typeface="ArialNova"/>
            </a:endParaRPr>
          </a:p>
          <a:p>
            <a:pPr algn="l" rtl="0"/>
            <a:r>
              <a:rPr lang="sv-SE" sz="2800" b="0" i="0" dirty="0">
                <a:effectLst/>
                <a:latin typeface="ArialNova"/>
              </a:rPr>
              <a:t>I olåsta </a:t>
            </a:r>
            <a:r>
              <a:rPr lang="sv-SE" sz="2800" b="0" i="0" dirty="0" err="1">
                <a:effectLst/>
                <a:latin typeface="ArialNova"/>
              </a:rPr>
              <a:t>sidofickor</a:t>
            </a:r>
            <a:r>
              <a:rPr lang="sv-SE" sz="2800" b="0" i="0" dirty="0">
                <a:effectLst/>
                <a:latin typeface="ArialNova"/>
              </a:rPr>
              <a:t> i ryggsäcken eller bagaget ska man inte ha något värdefullt.</a:t>
            </a:r>
          </a:p>
          <a:p>
            <a:pPr algn="l" rtl="0"/>
            <a:r>
              <a:rPr lang="sv-SE" sz="2800" b="0" i="0" dirty="0">
                <a:effectLst/>
                <a:latin typeface="ArialNova"/>
              </a:rPr>
              <a:t>Packa inte värdefulla smycken eller apparater i bagaget.</a:t>
            </a:r>
          </a:p>
          <a:p>
            <a:pPr algn="l" rtl="0"/>
            <a:endParaRPr lang="sv-SE" sz="2800" b="0" i="0" dirty="0">
              <a:effectLst/>
              <a:latin typeface="ArialNova"/>
            </a:endParaRPr>
          </a:p>
          <a:p>
            <a:pPr algn="l" rtl="0"/>
            <a:r>
              <a:rPr lang="sv-SE" sz="2800" b="0" i="0" dirty="0">
                <a:effectLst/>
                <a:latin typeface="ArialNova"/>
              </a:rPr>
              <a:t>Markera bagaget (namn, adress till lägenheten i destinationen samt hemadress på hemresan, telefonnummer och epost), fästa lappar också innanför väskorna.</a:t>
            </a:r>
          </a:p>
        </p:txBody>
      </p:sp>
    </p:spTree>
    <p:extLst>
      <p:ext uri="{BB962C8B-B14F-4D97-AF65-F5344CB8AC3E}">
        <p14:creationId xmlns:p14="http://schemas.microsoft.com/office/powerpoint/2010/main" val="1907298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CEDCF821-2C93-6DEE-61FE-5851B9AE3670}"/>
              </a:ext>
            </a:extLst>
          </p:cNvPr>
          <p:cNvSpPr txBox="1"/>
          <p:nvPr/>
        </p:nvSpPr>
        <p:spPr>
          <a:xfrm>
            <a:off x="695400" y="488633"/>
            <a:ext cx="8448600" cy="4031873"/>
          </a:xfrm>
          <a:prstGeom prst="rect">
            <a:avLst/>
          </a:prstGeom>
          <a:noFill/>
        </p:spPr>
        <p:txBody>
          <a:bodyPr wrap="square">
            <a:spAutoFit/>
          </a:bodyPr>
          <a:lstStyle/>
          <a:p>
            <a:pPr algn="l" rtl="0"/>
            <a:r>
              <a:rPr lang="sv-SE" sz="3200" b="0" i="0" dirty="0">
                <a:effectLst/>
                <a:latin typeface="ArialNova"/>
              </a:rPr>
              <a:t>Skydda saker som lätt blir sönder ifall väskan stöter på något.</a:t>
            </a:r>
          </a:p>
          <a:p>
            <a:pPr algn="l" rtl="0"/>
            <a:endParaRPr lang="sv-SE" sz="3200" b="0" i="0" dirty="0">
              <a:effectLst/>
              <a:latin typeface="ArialNova"/>
            </a:endParaRPr>
          </a:p>
          <a:p>
            <a:pPr algn="l" rtl="0"/>
            <a:r>
              <a:rPr lang="sv-SE" sz="3200" b="0" i="0" dirty="0">
                <a:effectLst/>
                <a:latin typeface="ArialNova"/>
              </a:rPr>
              <a:t>I handbagaget ska man ha alla resedokument, </a:t>
            </a:r>
            <a:r>
              <a:rPr lang="sv-SE" sz="3200" b="0" i="0" dirty="0" err="1">
                <a:effectLst/>
                <a:latin typeface="ArialNova"/>
              </a:rPr>
              <a:t>shal</a:t>
            </a:r>
            <a:r>
              <a:rPr lang="sv-SE" sz="3200" b="0" i="0" dirty="0">
                <a:effectLst/>
                <a:latin typeface="ArialNova"/>
              </a:rPr>
              <a:t> eller annan varm plagg, drycker (som man skaffar först efter säkerhetskontrollen), något att äta, tidningar eller musik, tuggummi, öronproppar osv.</a:t>
            </a:r>
          </a:p>
        </p:txBody>
      </p:sp>
    </p:spTree>
    <p:extLst>
      <p:ext uri="{BB962C8B-B14F-4D97-AF65-F5344CB8AC3E}">
        <p14:creationId xmlns:p14="http://schemas.microsoft.com/office/powerpoint/2010/main" val="881550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CEDCF821-2C93-6DEE-61FE-5851B9AE3670}"/>
              </a:ext>
            </a:extLst>
          </p:cNvPr>
          <p:cNvSpPr txBox="1"/>
          <p:nvPr/>
        </p:nvSpPr>
        <p:spPr>
          <a:xfrm>
            <a:off x="695400" y="488633"/>
            <a:ext cx="8448600" cy="2923877"/>
          </a:xfrm>
          <a:prstGeom prst="rect">
            <a:avLst/>
          </a:prstGeom>
          <a:noFill/>
        </p:spPr>
        <p:txBody>
          <a:bodyPr wrap="square">
            <a:spAutoFit/>
          </a:bodyPr>
          <a:lstStyle/>
          <a:p>
            <a:pPr algn="l" rtl="0"/>
            <a:r>
              <a:rPr lang="sv-SE" sz="4400" dirty="0">
                <a:solidFill>
                  <a:schemeClr val="bg1"/>
                </a:solidFill>
                <a:highlight>
                  <a:srgbClr val="008000"/>
                </a:highlight>
                <a:latin typeface="ArialNova"/>
              </a:rPr>
              <a:t>Avfärd från hemlandet – På flygfältet</a:t>
            </a:r>
            <a:endParaRPr lang="sv-SE" sz="4400" b="0" i="0" dirty="0">
              <a:solidFill>
                <a:schemeClr val="bg1"/>
              </a:solidFill>
              <a:effectLst/>
              <a:highlight>
                <a:srgbClr val="008000"/>
              </a:highlight>
              <a:latin typeface="ArialNova"/>
            </a:endParaRPr>
          </a:p>
          <a:p>
            <a:pPr algn="l" rtl="0"/>
            <a:endParaRPr lang="sv-SE" sz="3200" b="0" i="0" dirty="0">
              <a:solidFill>
                <a:srgbClr val="097D45"/>
              </a:solidFill>
              <a:effectLst/>
              <a:latin typeface="ArialNova"/>
            </a:endParaRPr>
          </a:p>
          <a:p>
            <a:pPr algn="l" rtl="0"/>
            <a:endParaRPr lang="sv-SE" sz="3200" dirty="0">
              <a:solidFill>
                <a:srgbClr val="097D45"/>
              </a:solidFill>
              <a:latin typeface="ArialNova"/>
            </a:endParaRPr>
          </a:p>
          <a:p>
            <a:pPr algn="l" rtl="0"/>
            <a:endParaRPr lang="sv-SE" sz="3200" b="0" i="0" dirty="0">
              <a:solidFill>
                <a:srgbClr val="097D45"/>
              </a:solidFill>
              <a:effectLst/>
              <a:latin typeface="ArialNova"/>
            </a:endParaRPr>
          </a:p>
        </p:txBody>
      </p:sp>
      <p:pic>
        <p:nvPicPr>
          <p:cNvPr id="5" name="Picture 4">
            <a:extLst>
              <a:ext uri="{FF2B5EF4-FFF2-40B4-BE49-F238E27FC236}">
                <a16:creationId xmlns:a16="http://schemas.microsoft.com/office/drawing/2014/main" id="{E8AEC864-5A5B-7F13-F13F-C938EA90E394}"/>
              </a:ext>
            </a:extLst>
          </p:cNvPr>
          <p:cNvPicPr>
            <a:picLocks noChangeAspect="1"/>
          </p:cNvPicPr>
          <p:nvPr/>
        </p:nvPicPr>
        <p:blipFill>
          <a:blip r:embed="rId2"/>
          <a:stretch>
            <a:fillRect/>
          </a:stretch>
        </p:blipFill>
        <p:spPr>
          <a:xfrm>
            <a:off x="2999656" y="1247109"/>
            <a:ext cx="6719753" cy="4396763"/>
          </a:xfrm>
          <a:prstGeom prst="rect">
            <a:avLst/>
          </a:prstGeom>
        </p:spPr>
      </p:pic>
    </p:spTree>
    <p:extLst>
      <p:ext uri="{BB962C8B-B14F-4D97-AF65-F5344CB8AC3E}">
        <p14:creationId xmlns:p14="http://schemas.microsoft.com/office/powerpoint/2010/main" val="1227310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E39EF6B2-115D-A031-86F9-53544B86121E}"/>
              </a:ext>
            </a:extLst>
          </p:cNvPr>
          <p:cNvSpPr txBox="1"/>
          <p:nvPr/>
        </p:nvSpPr>
        <p:spPr>
          <a:xfrm>
            <a:off x="911424" y="620689"/>
            <a:ext cx="8232576" cy="5693866"/>
          </a:xfrm>
          <a:prstGeom prst="rect">
            <a:avLst/>
          </a:prstGeom>
          <a:noFill/>
        </p:spPr>
        <p:txBody>
          <a:bodyPr wrap="square">
            <a:spAutoFit/>
          </a:bodyPr>
          <a:lstStyle/>
          <a:p>
            <a:pPr algn="l" rtl="0"/>
            <a:r>
              <a:rPr lang="sv-SE" sz="2800" b="1" i="0" dirty="0">
                <a:effectLst/>
                <a:latin typeface="ArialNova-Bold"/>
              </a:rPr>
              <a:t>Det lönar sig att ta sig till flygplatsen tidigt</a:t>
            </a:r>
            <a:r>
              <a:rPr lang="sv-SE" sz="2800" b="0" i="0" dirty="0">
                <a:effectLst/>
                <a:latin typeface="ArialNova"/>
              </a:rPr>
              <a:t>, när man avgår på ett internationellt flyg ska man reservera minst 2 timmar före avgång. Vid check-in och </a:t>
            </a:r>
            <a:r>
              <a:rPr lang="sv-SE" sz="2800" b="0" i="0" dirty="0" err="1">
                <a:effectLst/>
                <a:latin typeface="ArialNova"/>
              </a:rPr>
              <a:t>säkerhetskontrollern</a:t>
            </a:r>
            <a:r>
              <a:rPr lang="sv-SE" sz="2800" b="0" i="0" dirty="0">
                <a:effectLst/>
                <a:latin typeface="ArialNova"/>
              </a:rPr>
              <a:t> kan köerna ibland vara långa och det kan vara rusigt beroende på tiden.</a:t>
            </a:r>
          </a:p>
          <a:p>
            <a:pPr algn="l" rtl="0"/>
            <a:endParaRPr lang="sv-SE" sz="2800" b="0" i="0" dirty="0">
              <a:effectLst/>
              <a:latin typeface="ArialNova"/>
            </a:endParaRPr>
          </a:p>
          <a:p>
            <a:pPr algn="l" rtl="0"/>
            <a:r>
              <a:rPr lang="sv-SE" sz="2800" b="0" i="0" dirty="0">
                <a:effectLst/>
                <a:latin typeface="ArialNova"/>
              </a:rPr>
              <a:t>Kolla i förväg att ditt flyg inte har avbokats eller tiden ändrats.</a:t>
            </a:r>
          </a:p>
          <a:p>
            <a:r>
              <a:rPr lang="sv-SE" sz="2800" b="0" i="0" dirty="0">
                <a:effectLst/>
                <a:latin typeface="ArialNova"/>
              </a:rPr>
              <a:t>Ibland kan flyget vara överbokat så att de som kommer för sent kan lämnas på flygplatsen att vänta på nästa flyg. </a:t>
            </a:r>
          </a:p>
          <a:p>
            <a:r>
              <a:rPr lang="sv-SE" sz="2800" b="0" i="0" dirty="0">
                <a:effectLst/>
                <a:latin typeface="ArialNova"/>
              </a:rPr>
              <a:t>Kolla anvisningarna för incheckning på </a:t>
            </a:r>
            <a:r>
              <a:rPr lang="sv-SE" sz="2800" b="0" i="0" dirty="0" err="1">
                <a:effectLst/>
                <a:latin typeface="ArialNova"/>
                <a:hlinkClick r:id="rId2">
                  <a:extLst>
                    <a:ext uri="{A12FA001-AC4F-418D-AE19-62706E023703}">
                      <ahyp:hlinkClr xmlns:ahyp="http://schemas.microsoft.com/office/drawing/2018/hyperlinkcolor" val="tx"/>
                    </a:ext>
                  </a:extLst>
                </a:hlinkClick>
              </a:rPr>
              <a:t>Finavias</a:t>
            </a:r>
            <a:r>
              <a:rPr lang="sv-SE" sz="2800" b="0" i="0" dirty="0">
                <a:effectLst/>
                <a:latin typeface="ArialNova"/>
              </a:rPr>
              <a:t> webbsidor.</a:t>
            </a:r>
            <a:endParaRPr lang="fi-FI" sz="2800" b="0" i="0" dirty="0">
              <a:effectLst/>
              <a:latin typeface="ArialNova"/>
            </a:endParaRPr>
          </a:p>
        </p:txBody>
      </p:sp>
    </p:spTree>
    <p:extLst>
      <p:ext uri="{BB962C8B-B14F-4D97-AF65-F5344CB8AC3E}">
        <p14:creationId xmlns:p14="http://schemas.microsoft.com/office/powerpoint/2010/main" val="2662478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0658B321-A71C-89D4-4C1B-742F09655E19}"/>
              </a:ext>
            </a:extLst>
          </p:cNvPr>
          <p:cNvSpPr txBox="1"/>
          <p:nvPr/>
        </p:nvSpPr>
        <p:spPr>
          <a:xfrm>
            <a:off x="695400" y="548681"/>
            <a:ext cx="8448600" cy="4401205"/>
          </a:xfrm>
          <a:prstGeom prst="rect">
            <a:avLst/>
          </a:prstGeom>
          <a:noFill/>
        </p:spPr>
        <p:txBody>
          <a:bodyPr wrap="square">
            <a:spAutoFit/>
          </a:bodyPr>
          <a:lstStyle/>
          <a:p>
            <a:pPr algn="l" rtl="0"/>
            <a:r>
              <a:rPr lang="sv-SE" sz="2800" b="0" i="0" dirty="0">
                <a:effectLst/>
                <a:latin typeface="ArialNova"/>
              </a:rPr>
              <a:t>Vid incheckningen </a:t>
            </a:r>
            <a:r>
              <a:rPr lang="sv-SE" sz="2800" b="0" i="0" dirty="0" err="1">
                <a:effectLst/>
                <a:latin typeface="ArialNova"/>
              </a:rPr>
              <a:t>anmälar</a:t>
            </a:r>
            <a:r>
              <a:rPr lang="sv-SE" sz="2800" b="0" i="0" dirty="0">
                <a:effectLst/>
                <a:latin typeface="ArialNova"/>
              </a:rPr>
              <a:t> man sig till flyget, lämnar sitt bagage att transporteras till lastrummet och man får ett </a:t>
            </a:r>
            <a:r>
              <a:rPr lang="sv-SE" sz="2800" b="0" i="0" dirty="0" err="1">
                <a:effectLst/>
                <a:latin typeface="ArialNova"/>
              </a:rPr>
              <a:t>boarding</a:t>
            </a:r>
            <a:r>
              <a:rPr lang="sv-SE" sz="2800" b="0" i="0" dirty="0">
                <a:effectLst/>
                <a:latin typeface="ArialNova"/>
              </a:rPr>
              <a:t> pass som man behöver när man stiger in i flygplanet. Håll fast vid det och ett litet kvitto som du får, under hela resan.</a:t>
            </a:r>
          </a:p>
          <a:p>
            <a:pPr algn="l" rtl="0"/>
            <a:r>
              <a:rPr lang="sv-SE" sz="2800" b="0" i="0" dirty="0">
                <a:effectLst/>
                <a:latin typeface="ArialNova"/>
              </a:rPr>
              <a:t>Incheckningen kan man ofta också göra i förväg på nätet ungefär ett dygn före resan. Du måste ändå printa ut </a:t>
            </a:r>
            <a:r>
              <a:rPr lang="sv-SE" sz="2800" b="0" i="0" dirty="0" err="1">
                <a:effectLst/>
                <a:latin typeface="ArialNova"/>
              </a:rPr>
              <a:t>boarding</a:t>
            </a:r>
            <a:r>
              <a:rPr lang="sv-SE" sz="2800" b="0" i="0" dirty="0">
                <a:effectLst/>
                <a:latin typeface="ArialNova"/>
              </a:rPr>
              <a:t> passet vid en automat på flygplatsen och lämna ditt bag vid Bagage </a:t>
            </a:r>
            <a:r>
              <a:rPr lang="sv-SE" sz="2800" b="0" i="0" dirty="0" err="1">
                <a:effectLst/>
                <a:latin typeface="ArialNova"/>
              </a:rPr>
              <a:t>Drop</a:t>
            </a:r>
            <a:r>
              <a:rPr lang="sv-SE" sz="2800" b="0" i="0" dirty="0">
                <a:effectLst/>
                <a:latin typeface="ArialNova"/>
              </a:rPr>
              <a:t> in -disken.</a:t>
            </a:r>
          </a:p>
        </p:txBody>
      </p:sp>
    </p:spTree>
    <p:extLst>
      <p:ext uri="{BB962C8B-B14F-4D97-AF65-F5344CB8AC3E}">
        <p14:creationId xmlns:p14="http://schemas.microsoft.com/office/powerpoint/2010/main" val="4158699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D0978B8E-F119-9EF2-772C-F4E1FDA34C13}"/>
              </a:ext>
            </a:extLst>
          </p:cNvPr>
          <p:cNvSpPr txBox="1"/>
          <p:nvPr/>
        </p:nvSpPr>
        <p:spPr>
          <a:xfrm>
            <a:off x="551384" y="116633"/>
            <a:ext cx="9145016" cy="6001643"/>
          </a:xfrm>
          <a:prstGeom prst="rect">
            <a:avLst/>
          </a:prstGeom>
          <a:noFill/>
        </p:spPr>
        <p:txBody>
          <a:bodyPr wrap="square">
            <a:spAutoFit/>
          </a:bodyPr>
          <a:lstStyle/>
          <a:p>
            <a:pPr algn="l" rtl="0"/>
            <a:r>
              <a:rPr lang="sv-SE" sz="2400" b="0" i="0" dirty="0">
                <a:effectLst/>
                <a:latin typeface="ArialNova"/>
              </a:rPr>
              <a:t>Ofta kan man också välja sätet i flygplanet vid incheckningen eller i förväg på nätet på flygbolagets webbsidor (det kan vara avgiftsbelagt).</a:t>
            </a:r>
          </a:p>
          <a:p>
            <a:pPr algn="l" rtl="0"/>
            <a:endParaRPr lang="sv-SE" sz="2400" b="0" i="0" dirty="0">
              <a:effectLst/>
              <a:latin typeface="ArialNova"/>
            </a:endParaRPr>
          </a:p>
          <a:p>
            <a:pPr algn="l" rtl="0"/>
            <a:r>
              <a:rPr lang="sv-SE" sz="2400" b="0" i="0" dirty="0">
                <a:effectLst/>
                <a:latin typeface="ArialNova"/>
              </a:rPr>
              <a:t>Ifall du har mellanlandningar under din flygresa, kolla vid incheckningen att ditt bagage far automatiskt fram till slutdestinationen.</a:t>
            </a:r>
          </a:p>
          <a:p>
            <a:pPr algn="l" rtl="0"/>
            <a:endParaRPr lang="sv-SE" sz="2400" b="0" i="0" dirty="0">
              <a:effectLst/>
              <a:latin typeface="ArialNova"/>
            </a:endParaRPr>
          </a:p>
          <a:p>
            <a:pPr algn="l" rtl="0"/>
            <a:r>
              <a:rPr lang="sv-SE" sz="2400" b="0" i="0" dirty="0">
                <a:effectLst/>
                <a:latin typeface="ArialNova"/>
              </a:rPr>
              <a:t>Ha koll på ditt bagage och dina väskor på flygplatsen för där finns det mycket ficktjuvar och din väska kan försvinna eller någon </a:t>
            </a:r>
            <a:r>
              <a:rPr lang="sv-SE" sz="2400" b="0" i="0" dirty="0" err="1">
                <a:effectLst/>
                <a:latin typeface="ArialNova"/>
              </a:rPr>
              <a:t>kann</a:t>
            </a:r>
            <a:r>
              <a:rPr lang="sv-SE" sz="2400" b="0" i="0" dirty="0">
                <a:effectLst/>
                <a:latin typeface="ArialNova"/>
              </a:rPr>
              <a:t> lägga något i den utan att du märker om du inte tar hand om den.</a:t>
            </a:r>
          </a:p>
          <a:p>
            <a:pPr algn="l" rtl="0"/>
            <a:endParaRPr lang="sv-SE" sz="2400" b="0" i="0" dirty="0">
              <a:effectLst/>
              <a:latin typeface="ArialNova"/>
            </a:endParaRPr>
          </a:p>
          <a:p>
            <a:pPr algn="l" rtl="0"/>
            <a:r>
              <a:rPr lang="sv-SE" sz="2400" b="0" i="0" dirty="0">
                <a:effectLst/>
                <a:latin typeface="ArialNova"/>
              </a:rPr>
              <a:t>Vid de största flygplatserna kan det ta mera en </a:t>
            </a:r>
            <a:r>
              <a:rPr lang="sv-SE" sz="2400" b="0" i="0" dirty="0" err="1">
                <a:effectLst/>
                <a:latin typeface="ArialNova"/>
              </a:rPr>
              <a:t>halvitmme</a:t>
            </a:r>
            <a:r>
              <a:rPr lang="sv-SE" sz="2400" b="0" i="0" dirty="0">
                <a:effectLst/>
                <a:latin typeface="ArialNova"/>
              </a:rPr>
              <a:t> att gå (eller ta bussen t.ex. på Heathrow) till rätt terminal och </a:t>
            </a:r>
            <a:r>
              <a:rPr lang="sv-SE" sz="2400" b="0" i="0" dirty="0" err="1">
                <a:effectLst/>
                <a:latin typeface="ArialNova"/>
              </a:rPr>
              <a:t>avgångsporten</a:t>
            </a:r>
            <a:r>
              <a:rPr lang="sv-SE" sz="2400" b="0" i="0" dirty="0">
                <a:effectLst/>
                <a:latin typeface="ArialNova"/>
              </a:rPr>
              <a:t>. </a:t>
            </a:r>
            <a:r>
              <a:rPr lang="sv-SE" sz="2400" b="1" i="0" dirty="0">
                <a:solidFill>
                  <a:srgbClr val="FF0000"/>
                </a:solidFill>
                <a:effectLst/>
                <a:latin typeface="ArialNova"/>
              </a:rPr>
              <a:t>Shoppa inte till sista minuten på tax </a:t>
            </a:r>
            <a:r>
              <a:rPr lang="sv-SE" sz="2400" b="1" i="0" dirty="0" err="1">
                <a:solidFill>
                  <a:srgbClr val="FF0000"/>
                </a:solidFill>
                <a:effectLst/>
                <a:latin typeface="ArialNova"/>
              </a:rPr>
              <a:t>free</a:t>
            </a:r>
            <a:r>
              <a:rPr lang="sv-SE" sz="2400" b="1" i="0" dirty="0">
                <a:solidFill>
                  <a:srgbClr val="FF0000"/>
                </a:solidFill>
                <a:effectLst/>
                <a:latin typeface="ArialNova"/>
              </a:rPr>
              <a:t> utan sök dig i tid </a:t>
            </a:r>
            <a:r>
              <a:rPr lang="sv-SE" sz="2400" b="1" i="0" dirty="0" err="1">
                <a:solidFill>
                  <a:srgbClr val="FF0000"/>
                </a:solidFill>
                <a:effectLst/>
                <a:latin typeface="ArialNova"/>
              </a:rPr>
              <a:t>avgångsporten</a:t>
            </a:r>
            <a:r>
              <a:rPr lang="sv-SE" sz="2400" b="1" i="0" dirty="0">
                <a:solidFill>
                  <a:srgbClr val="FF0000"/>
                </a:solidFill>
                <a:effectLst/>
                <a:latin typeface="ArialNova"/>
              </a:rPr>
              <a:t>.</a:t>
            </a:r>
          </a:p>
        </p:txBody>
      </p:sp>
    </p:spTree>
    <p:extLst>
      <p:ext uri="{BB962C8B-B14F-4D97-AF65-F5344CB8AC3E}">
        <p14:creationId xmlns:p14="http://schemas.microsoft.com/office/powerpoint/2010/main" val="327728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F385-F5DA-86CE-BDE5-134B4D620F33}"/>
              </a:ext>
            </a:extLst>
          </p:cNvPr>
          <p:cNvSpPr>
            <a:spLocks noGrp="1"/>
          </p:cNvSpPr>
          <p:nvPr>
            <p:ph type="title"/>
          </p:nvPr>
        </p:nvSpPr>
        <p:spPr/>
        <p:txBody>
          <a:bodyPr>
            <a:normAutofit/>
          </a:bodyPr>
          <a:lstStyle/>
          <a:p>
            <a:pPr algn="l"/>
            <a:r>
              <a:rPr lang="sv-SE" sz="2800" dirty="0"/>
              <a:t>När du reser ensam eller i grupp kan du dela både bra och dåliga erfarenheter med andra, så det är mindre troligt att du känner dig ensam och osäker. Men när man reser tillsammans måste man vara beredd att kompromissa. Oavsett om du reser ensam eller tillsammans bör du börja planera och förbereda din resa i god tid, och din internationella koordinator hjälper dig med alla dina frågor och förbereder dig för din avresa (allmänt </a:t>
            </a:r>
            <a:r>
              <a:rPr lang="sv-SE" sz="2800" dirty="0" err="1"/>
              <a:t>preppande</a:t>
            </a:r>
            <a:r>
              <a:rPr lang="sv-SE" sz="2800" dirty="0"/>
              <a:t>, </a:t>
            </a:r>
            <a:r>
              <a:rPr lang="sv-SE" sz="2800" dirty="0" err="1"/>
              <a:t>preppande</a:t>
            </a:r>
            <a:r>
              <a:rPr lang="sv-SE" sz="2800" dirty="0"/>
              <a:t> för mottagarlandet, personligt </a:t>
            </a:r>
            <a:r>
              <a:rPr lang="sv-SE" sz="2800" dirty="0" err="1"/>
              <a:t>preppande</a:t>
            </a:r>
            <a:r>
              <a:rPr lang="sv-SE" sz="2800" dirty="0"/>
              <a:t>).</a:t>
            </a:r>
            <a:endParaRPr lang="fi-FI" sz="2800" dirty="0"/>
          </a:p>
        </p:txBody>
      </p:sp>
    </p:spTree>
    <p:extLst>
      <p:ext uri="{BB962C8B-B14F-4D97-AF65-F5344CB8AC3E}">
        <p14:creationId xmlns:p14="http://schemas.microsoft.com/office/powerpoint/2010/main" val="83759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CA5AA05-5788-DB82-B5CC-B8CD597A5005}"/>
              </a:ext>
            </a:extLst>
          </p:cNvPr>
          <p:cNvSpPr txBox="1"/>
          <p:nvPr/>
        </p:nvSpPr>
        <p:spPr>
          <a:xfrm>
            <a:off x="1123992" y="240771"/>
            <a:ext cx="7800528" cy="830997"/>
          </a:xfrm>
          <a:prstGeom prst="rect">
            <a:avLst/>
          </a:prstGeom>
          <a:noFill/>
        </p:spPr>
        <p:txBody>
          <a:bodyPr wrap="square">
            <a:spAutoFit/>
          </a:bodyPr>
          <a:lstStyle/>
          <a:p>
            <a:pPr algn="l" rtl="0"/>
            <a:r>
              <a:rPr lang="sv-SE" sz="4800" dirty="0">
                <a:solidFill>
                  <a:schemeClr val="bg1"/>
                </a:solidFill>
                <a:highlight>
                  <a:srgbClr val="008000"/>
                </a:highlight>
                <a:latin typeface="ArialNova"/>
              </a:rPr>
              <a:t>När du kommer fram </a:t>
            </a:r>
            <a:endParaRPr lang="sv-SE" sz="4800" b="0" i="0" dirty="0">
              <a:solidFill>
                <a:schemeClr val="bg1"/>
              </a:solidFill>
              <a:effectLst/>
              <a:highlight>
                <a:srgbClr val="008000"/>
              </a:highlight>
              <a:latin typeface="ArialNova"/>
            </a:endParaRPr>
          </a:p>
        </p:txBody>
      </p:sp>
      <p:sp>
        <p:nvSpPr>
          <p:cNvPr id="7" name="TextBox 6">
            <a:extLst>
              <a:ext uri="{FF2B5EF4-FFF2-40B4-BE49-F238E27FC236}">
                <a16:creationId xmlns:a16="http://schemas.microsoft.com/office/drawing/2014/main" id="{CCE774C3-BF83-4597-AA40-DF0FEB99DEE4}"/>
              </a:ext>
            </a:extLst>
          </p:cNvPr>
          <p:cNvSpPr txBox="1"/>
          <p:nvPr/>
        </p:nvSpPr>
        <p:spPr>
          <a:xfrm>
            <a:off x="695400" y="1105636"/>
            <a:ext cx="8448600" cy="4524315"/>
          </a:xfrm>
          <a:prstGeom prst="rect">
            <a:avLst/>
          </a:prstGeom>
          <a:noFill/>
        </p:spPr>
        <p:txBody>
          <a:bodyPr wrap="square">
            <a:spAutoFit/>
          </a:bodyPr>
          <a:lstStyle/>
          <a:p>
            <a:pPr algn="l" rtl="0"/>
            <a:r>
              <a:rPr lang="sv-SE" sz="2400" b="1" i="0" dirty="0">
                <a:effectLst/>
                <a:latin typeface="ArialNova-Bold"/>
              </a:rPr>
              <a:t>Beroende på landet kan det hända </a:t>
            </a:r>
            <a:r>
              <a:rPr lang="sv-SE" sz="2400" b="0" i="0" dirty="0">
                <a:effectLst/>
                <a:latin typeface="ArialNova"/>
              </a:rPr>
              <a:t>att du måste fylla in tulldeklarationsblanketter som vanligen delas ut redan i flygplanet eller de finns att få på flygplatsen.</a:t>
            </a:r>
          </a:p>
          <a:p>
            <a:pPr algn="l" rtl="0"/>
            <a:endParaRPr lang="sv-SE" sz="2400" b="0" i="0" dirty="0">
              <a:effectLst/>
              <a:latin typeface="ArialNova"/>
            </a:endParaRPr>
          </a:p>
          <a:p>
            <a:pPr algn="l" rtl="0"/>
            <a:r>
              <a:rPr lang="sv-SE" sz="2400" b="0" i="0" dirty="0">
                <a:effectLst/>
                <a:latin typeface="ArialNova"/>
              </a:rPr>
              <a:t>När du anländer till flygplatsen ska du först gå genom gränskontrollen och visa ditt pass och ge tulldeklarationsblanketten. Det kan hända att du måste svara på frågor om ditt syfte med resan, dess längd och i vilken adress du bor där. Vid säkerhetskontrollen uppför dig lugnt och vänligt.</a:t>
            </a:r>
          </a:p>
          <a:p>
            <a:pPr algn="l" rtl="0"/>
            <a:r>
              <a:rPr lang="sv-SE" sz="2400" b="0" i="0" dirty="0">
                <a:effectLst/>
                <a:latin typeface="ArialNova"/>
              </a:rPr>
              <a:t>Efter passkontrollen hämtar du ut ditt bagage. Kolla resväskan.</a:t>
            </a:r>
          </a:p>
        </p:txBody>
      </p:sp>
    </p:spTree>
    <p:extLst>
      <p:ext uri="{BB962C8B-B14F-4D97-AF65-F5344CB8AC3E}">
        <p14:creationId xmlns:p14="http://schemas.microsoft.com/office/powerpoint/2010/main" val="271225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4C1AA826-168A-9B78-D930-E21175A5B549}"/>
              </a:ext>
            </a:extLst>
          </p:cNvPr>
          <p:cNvSpPr txBox="1"/>
          <p:nvPr/>
        </p:nvSpPr>
        <p:spPr>
          <a:xfrm>
            <a:off x="551384" y="274638"/>
            <a:ext cx="8592616" cy="5693866"/>
          </a:xfrm>
          <a:prstGeom prst="rect">
            <a:avLst/>
          </a:prstGeom>
          <a:noFill/>
        </p:spPr>
        <p:txBody>
          <a:bodyPr wrap="square">
            <a:spAutoFit/>
          </a:bodyPr>
          <a:lstStyle/>
          <a:p>
            <a:pPr algn="l" rtl="0"/>
            <a:r>
              <a:rPr lang="sv-SE" sz="2800" b="0" i="0" dirty="0">
                <a:effectLst/>
                <a:latin typeface="ArialNova"/>
              </a:rPr>
              <a:t>Ifall flygbolaget har tappat bort ditt bagage eller det har hamnat till fel ställe, ta kontakt med servicedisken vid bagageuthämtning eller servicedisken för ditt eget flygbolag. Ibland kan ditt bagage föras dit var du bor redan följande dag eller det kan ta flera dagar.</a:t>
            </a:r>
          </a:p>
          <a:p>
            <a:pPr algn="l" rtl="0"/>
            <a:endParaRPr lang="sv-SE" sz="2800" b="0" i="0" dirty="0">
              <a:effectLst/>
              <a:latin typeface="ArialNova"/>
            </a:endParaRPr>
          </a:p>
          <a:p>
            <a:pPr algn="l" rtl="0"/>
            <a:r>
              <a:rPr lang="sv-SE" sz="2800" b="0" i="0" dirty="0">
                <a:effectLst/>
                <a:latin typeface="ArialNova"/>
              </a:rPr>
              <a:t>Ifall din väska har gått söner gör en anmälan om det vid servicedisken. För bagaget som har tappats bort eller gått sönder har du vanligen rätt till ersättning.</a:t>
            </a:r>
          </a:p>
          <a:p>
            <a:pPr algn="l" rtl="0"/>
            <a:endParaRPr lang="sv-SE" sz="2800" dirty="0">
              <a:latin typeface="ArialNova"/>
            </a:endParaRPr>
          </a:p>
          <a:p>
            <a:pPr algn="l" rtl="0"/>
            <a:endParaRPr lang="sv-SE" sz="2800" b="0" i="0" dirty="0">
              <a:effectLst/>
              <a:latin typeface="ArialNova"/>
            </a:endParaRPr>
          </a:p>
          <a:p>
            <a:pPr algn="l" rtl="0"/>
            <a:endParaRPr lang="sv-SE" sz="2800" b="0" i="0" dirty="0">
              <a:solidFill>
                <a:srgbClr val="097D45"/>
              </a:solidFill>
              <a:effectLst/>
              <a:latin typeface="ArialNova"/>
            </a:endParaRPr>
          </a:p>
        </p:txBody>
      </p:sp>
    </p:spTree>
    <p:extLst>
      <p:ext uri="{BB962C8B-B14F-4D97-AF65-F5344CB8AC3E}">
        <p14:creationId xmlns:p14="http://schemas.microsoft.com/office/powerpoint/2010/main" val="3562438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E4182B82-799F-7CF6-B455-8AC963B1DECA}"/>
              </a:ext>
            </a:extLst>
          </p:cNvPr>
          <p:cNvSpPr txBox="1"/>
          <p:nvPr/>
        </p:nvSpPr>
        <p:spPr>
          <a:xfrm>
            <a:off x="263352" y="0"/>
            <a:ext cx="8880648" cy="5693866"/>
          </a:xfrm>
          <a:prstGeom prst="rect">
            <a:avLst/>
          </a:prstGeom>
          <a:noFill/>
        </p:spPr>
        <p:txBody>
          <a:bodyPr wrap="square">
            <a:spAutoFit/>
          </a:bodyPr>
          <a:lstStyle/>
          <a:p>
            <a:pPr algn="l" rtl="0"/>
            <a:endParaRPr lang="sv-SE" sz="2800" b="1" i="0" dirty="0">
              <a:solidFill>
                <a:srgbClr val="0070C0"/>
              </a:solidFill>
              <a:effectLst/>
              <a:latin typeface="ArialNova"/>
            </a:endParaRPr>
          </a:p>
          <a:p>
            <a:r>
              <a:rPr lang="sv-SE" sz="2800" b="0" i="0" dirty="0">
                <a:effectLst/>
                <a:latin typeface="ArialNova"/>
              </a:rPr>
              <a:t>Använd hellre offentliga transportmedel (tåg, buss), men ifall de inte finns tillgängliga, kolla att du inte stiger in i en olaglig taxi och kom överens om priset med taxiföraren innan ni startar.</a:t>
            </a:r>
          </a:p>
          <a:p>
            <a:endParaRPr lang="sv-SE" sz="2800" b="0" i="0" dirty="0">
              <a:solidFill>
                <a:srgbClr val="097D45"/>
              </a:solidFill>
              <a:effectLst/>
              <a:latin typeface="ArialNova"/>
            </a:endParaRPr>
          </a:p>
          <a:p>
            <a:r>
              <a:rPr lang="sv-SE" sz="2800" b="1" dirty="0">
                <a:solidFill>
                  <a:srgbClr val="0070C0"/>
                </a:solidFill>
                <a:latin typeface="ArialNova"/>
              </a:rPr>
              <a:t>6. uppgift: Kolla</a:t>
            </a:r>
            <a:r>
              <a:rPr lang="sv-SE" sz="2800" b="1" i="0" dirty="0">
                <a:solidFill>
                  <a:srgbClr val="0070C0"/>
                </a:solidFill>
                <a:effectLst/>
                <a:latin typeface="ArialNova"/>
              </a:rPr>
              <a:t> i förväg hur du kan ta dig från flygplatsen till din lägenhet i staden och vad det kostar ungefär. I vissa destinationer har vi vår lokal </a:t>
            </a:r>
            <a:r>
              <a:rPr lang="sv-SE" sz="2800" b="1" i="0" dirty="0" err="1">
                <a:solidFill>
                  <a:srgbClr val="0070C0"/>
                </a:solidFill>
                <a:effectLst/>
                <a:latin typeface="ArialNova"/>
              </a:rPr>
              <a:t>kontakperson</a:t>
            </a:r>
            <a:r>
              <a:rPr lang="sv-SE" sz="2800" b="1" i="0" dirty="0">
                <a:solidFill>
                  <a:srgbClr val="0070C0"/>
                </a:solidFill>
                <a:effectLst/>
                <a:latin typeface="ArialNova"/>
              </a:rPr>
              <a:t> på flygplatsen att ta emot dig. Spara personens telefonnummer i din telefon. </a:t>
            </a:r>
          </a:p>
          <a:p>
            <a:endParaRPr lang="sv-SE" sz="2800" b="0" i="0" dirty="0">
              <a:solidFill>
                <a:srgbClr val="097D45"/>
              </a:solidFill>
              <a:effectLst/>
              <a:latin typeface="ArialNova"/>
            </a:endParaRPr>
          </a:p>
          <a:p>
            <a:pPr algn="l" rtl="0"/>
            <a:endParaRPr lang="sv-SE" sz="2800" b="1" i="0" dirty="0">
              <a:solidFill>
                <a:srgbClr val="0070C0"/>
              </a:solidFill>
              <a:effectLst/>
              <a:latin typeface="ArialNova"/>
            </a:endParaRPr>
          </a:p>
        </p:txBody>
      </p:sp>
    </p:spTree>
    <p:extLst>
      <p:ext uri="{BB962C8B-B14F-4D97-AF65-F5344CB8AC3E}">
        <p14:creationId xmlns:p14="http://schemas.microsoft.com/office/powerpoint/2010/main" val="896021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CA5AA05-5788-DB82-B5CC-B8CD597A5005}"/>
              </a:ext>
            </a:extLst>
          </p:cNvPr>
          <p:cNvSpPr txBox="1"/>
          <p:nvPr/>
        </p:nvSpPr>
        <p:spPr>
          <a:xfrm>
            <a:off x="1123992" y="240771"/>
            <a:ext cx="7800528" cy="1569660"/>
          </a:xfrm>
          <a:prstGeom prst="rect">
            <a:avLst/>
          </a:prstGeom>
          <a:noFill/>
        </p:spPr>
        <p:txBody>
          <a:bodyPr wrap="square">
            <a:spAutoFit/>
          </a:bodyPr>
          <a:lstStyle/>
          <a:p>
            <a:pPr algn="l" rtl="0"/>
            <a:r>
              <a:rPr lang="sv-SE" sz="4800" dirty="0">
                <a:solidFill>
                  <a:schemeClr val="bg1"/>
                </a:solidFill>
                <a:highlight>
                  <a:srgbClr val="008000"/>
                </a:highlight>
                <a:latin typeface="ArialNova"/>
              </a:rPr>
              <a:t>Rummets/lägenhetens säkerhet och skick </a:t>
            </a:r>
            <a:endParaRPr lang="sv-SE" sz="4800" b="0" i="0" dirty="0">
              <a:solidFill>
                <a:schemeClr val="bg1"/>
              </a:solidFill>
              <a:effectLst/>
              <a:highlight>
                <a:srgbClr val="008000"/>
              </a:highlight>
              <a:latin typeface="ArialNova"/>
            </a:endParaRPr>
          </a:p>
        </p:txBody>
      </p:sp>
      <p:sp>
        <p:nvSpPr>
          <p:cNvPr id="4" name="TextBox 3">
            <a:extLst>
              <a:ext uri="{FF2B5EF4-FFF2-40B4-BE49-F238E27FC236}">
                <a16:creationId xmlns:a16="http://schemas.microsoft.com/office/drawing/2014/main" id="{B14C75A8-B23E-1996-8827-91B8AD17A2D5}"/>
              </a:ext>
            </a:extLst>
          </p:cNvPr>
          <p:cNvSpPr txBox="1"/>
          <p:nvPr/>
        </p:nvSpPr>
        <p:spPr>
          <a:xfrm>
            <a:off x="911424" y="2276872"/>
            <a:ext cx="8232576" cy="3539430"/>
          </a:xfrm>
          <a:prstGeom prst="rect">
            <a:avLst/>
          </a:prstGeom>
          <a:noFill/>
        </p:spPr>
        <p:txBody>
          <a:bodyPr wrap="square">
            <a:spAutoFit/>
          </a:bodyPr>
          <a:lstStyle/>
          <a:p>
            <a:pPr algn="l" rtl="0"/>
            <a:r>
              <a:rPr lang="sv-SE" sz="2800" b="1" i="0" dirty="0">
                <a:effectLst/>
                <a:latin typeface="ArialNova-Bold"/>
              </a:rPr>
              <a:t>När du anländer till din bostad </a:t>
            </a:r>
            <a:r>
              <a:rPr lang="sv-SE" sz="2800" b="0" i="0" dirty="0">
                <a:effectLst/>
                <a:latin typeface="ArialNova"/>
              </a:rPr>
              <a:t>(rum på en internat eller studenthem, på ett hostell, hotell eller värdfamilj), kolla att ditt rum är tryggt och att allt fungerar:</a:t>
            </a:r>
          </a:p>
          <a:p>
            <a:pPr algn="l" rtl="0">
              <a:buFont typeface="Arial" panose="020B0604020202020204" pitchFamily="34" charset="0"/>
              <a:buChar char="•"/>
            </a:pPr>
            <a:r>
              <a:rPr lang="sv-SE" sz="2800" b="0" i="0" dirty="0">
                <a:effectLst/>
                <a:latin typeface="ArialNova"/>
              </a:rPr>
              <a:t>kan man låsa dörren ordentligt</a:t>
            </a:r>
          </a:p>
          <a:p>
            <a:pPr algn="l" rtl="0">
              <a:buFont typeface="Arial" panose="020B0604020202020204" pitchFamily="34" charset="0"/>
              <a:buChar char="•"/>
            </a:pPr>
            <a:r>
              <a:rPr lang="sv-SE" sz="2800" b="0" i="0" dirty="0">
                <a:effectLst/>
                <a:latin typeface="ArialNova"/>
              </a:rPr>
              <a:t>kan man låsa fönstret</a:t>
            </a:r>
          </a:p>
          <a:p>
            <a:pPr algn="l" rtl="0">
              <a:buFont typeface="Arial" panose="020B0604020202020204" pitchFamily="34" charset="0"/>
              <a:buChar char="•"/>
            </a:pPr>
            <a:r>
              <a:rPr lang="sv-SE" sz="2800" b="0" i="0" dirty="0">
                <a:effectLst/>
                <a:latin typeface="ArialNova"/>
              </a:rPr>
              <a:t>fungerar ljusen, elapparaterna, eluttagen, fläkten ifall det finns en </a:t>
            </a:r>
          </a:p>
        </p:txBody>
      </p:sp>
    </p:spTree>
    <p:extLst>
      <p:ext uri="{BB962C8B-B14F-4D97-AF65-F5344CB8AC3E}">
        <p14:creationId xmlns:p14="http://schemas.microsoft.com/office/powerpoint/2010/main" val="1166008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7" name="TextBox 6">
            <a:extLst>
              <a:ext uri="{FF2B5EF4-FFF2-40B4-BE49-F238E27FC236}">
                <a16:creationId xmlns:a16="http://schemas.microsoft.com/office/drawing/2014/main" id="{78D465AE-6CE4-E4E0-34CB-2C49197B1A93}"/>
              </a:ext>
            </a:extLst>
          </p:cNvPr>
          <p:cNvSpPr txBox="1"/>
          <p:nvPr/>
        </p:nvSpPr>
        <p:spPr>
          <a:xfrm>
            <a:off x="263352" y="0"/>
            <a:ext cx="8880648" cy="5262979"/>
          </a:xfrm>
          <a:prstGeom prst="rect">
            <a:avLst/>
          </a:prstGeom>
          <a:noFill/>
        </p:spPr>
        <p:txBody>
          <a:bodyPr wrap="square">
            <a:spAutoFit/>
          </a:bodyPr>
          <a:lstStyle/>
          <a:p>
            <a:pPr algn="l" rtl="0">
              <a:buFont typeface="Arial" panose="020B0604020202020204" pitchFamily="34" charset="0"/>
              <a:buChar char="•"/>
            </a:pPr>
            <a:r>
              <a:rPr lang="sv-SE" sz="2400" b="0" i="0" dirty="0">
                <a:effectLst/>
                <a:latin typeface="ArialNova"/>
              </a:rPr>
              <a:t>får du varmt vatten från kranen (i vissa länder reglerar man konsumtion av varmt vatten så man måste duscha snabbt, t.ex. </a:t>
            </a:r>
            <a:r>
              <a:rPr lang="sv-SE" sz="2400" dirty="0">
                <a:latin typeface="ArialNova"/>
              </a:rPr>
              <a:t>Italien</a:t>
            </a:r>
            <a:r>
              <a:rPr lang="sv-SE" sz="2400" b="0" i="0" dirty="0">
                <a:effectLst/>
                <a:latin typeface="ArialNova"/>
              </a:rPr>
              <a:t>)</a:t>
            </a:r>
          </a:p>
          <a:p>
            <a:pPr algn="l" rtl="0">
              <a:buFont typeface="Arial" panose="020B0604020202020204" pitchFamily="34" charset="0"/>
              <a:buChar char="•"/>
            </a:pPr>
            <a:r>
              <a:rPr lang="sv-SE" sz="2400" b="0" i="0" dirty="0">
                <a:effectLst/>
                <a:latin typeface="ArialNova"/>
              </a:rPr>
              <a:t>finns det mygg i rummet (t.ex. Tanzania) eller andra insekter</a:t>
            </a:r>
          </a:p>
          <a:p>
            <a:pPr algn="l" rtl="0">
              <a:buFont typeface="Arial" panose="020B0604020202020204" pitchFamily="34" charset="0"/>
              <a:buChar char="•"/>
            </a:pPr>
            <a:r>
              <a:rPr lang="sv-SE" sz="2400" b="0" i="0" dirty="0">
                <a:effectLst/>
                <a:latin typeface="ArialNova"/>
              </a:rPr>
              <a:t>värdefulla saker och dokument lönar det sig att behålla i ett säkerhetsfack eller i ett låst bagage och hålla dörren till sitt rum låst.</a:t>
            </a:r>
          </a:p>
          <a:p>
            <a:pPr algn="l" rtl="0">
              <a:buFont typeface="Arial" panose="020B0604020202020204" pitchFamily="34" charset="0"/>
              <a:buChar char="•"/>
            </a:pPr>
            <a:r>
              <a:rPr lang="sv-SE" sz="2400" dirty="0">
                <a:solidFill>
                  <a:srgbClr val="FF0000"/>
                </a:solidFill>
                <a:latin typeface="ArialNova"/>
              </a:rPr>
              <a:t>Kolla värmesystemet med mottagaren så det inte blir överraskningar gällande </a:t>
            </a:r>
            <a:r>
              <a:rPr lang="sv-SE" sz="2400" dirty="0" err="1">
                <a:solidFill>
                  <a:srgbClr val="FF0000"/>
                </a:solidFill>
                <a:latin typeface="ArialNova"/>
              </a:rPr>
              <a:t>värmeförbrukníng</a:t>
            </a:r>
            <a:r>
              <a:rPr lang="sv-SE" sz="2400" dirty="0">
                <a:solidFill>
                  <a:srgbClr val="FF0000"/>
                </a:solidFill>
                <a:latin typeface="ArialNova"/>
              </a:rPr>
              <a:t>.</a:t>
            </a:r>
            <a:endParaRPr lang="sv-SE" sz="2400" b="0" i="0" dirty="0">
              <a:solidFill>
                <a:srgbClr val="FF0000"/>
              </a:solidFill>
              <a:effectLst/>
              <a:latin typeface="ArialNova"/>
            </a:endParaRPr>
          </a:p>
          <a:p>
            <a:pPr algn="l" rtl="0">
              <a:buFont typeface="Arial" panose="020B0604020202020204" pitchFamily="34" charset="0"/>
              <a:buChar char="•"/>
            </a:pPr>
            <a:r>
              <a:rPr lang="sv-SE" sz="2400" b="0" i="0" dirty="0">
                <a:effectLst/>
                <a:latin typeface="ArialNova"/>
              </a:rPr>
              <a:t>det kan hända att du måste betala en ersättning för saker som har gått sönder i rummet/ lägenheten så anmärka genast om saker som redan är trasiga.</a:t>
            </a:r>
          </a:p>
          <a:p>
            <a:pPr algn="l" rtl="0">
              <a:buFont typeface="Arial" panose="020B0604020202020204" pitchFamily="34" charset="0"/>
              <a:buChar char="•"/>
            </a:pPr>
            <a:r>
              <a:rPr lang="sv-SE" sz="2400" b="0" i="0" dirty="0">
                <a:solidFill>
                  <a:srgbClr val="FF0000"/>
                </a:solidFill>
                <a:effectLst/>
                <a:latin typeface="ArialNova"/>
              </a:rPr>
              <a:t>städa rummet ordentligt när du åker iväg och lämna inte dina saker där även om du inte skulle behöva dem mera.</a:t>
            </a:r>
          </a:p>
        </p:txBody>
      </p:sp>
    </p:spTree>
    <p:extLst>
      <p:ext uri="{BB962C8B-B14F-4D97-AF65-F5344CB8AC3E}">
        <p14:creationId xmlns:p14="http://schemas.microsoft.com/office/powerpoint/2010/main" val="1412215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609600" y="240771"/>
            <a:ext cx="10972800" cy="1143000"/>
          </a:xfrm>
        </p:spPr>
        <p:txBody>
          <a:bodyPr>
            <a:normAutofit/>
          </a:bodyPr>
          <a:lstStyle/>
          <a:p>
            <a:pPr algn="l" rtl="0"/>
            <a:br>
              <a:rPr lang="fi-FI" sz="3100" b="0" i="0" dirty="0">
                <a:solidFill>
                  <a:srgbClr val="097D45"/>
                </a:solidFill>
                <a:effectLst/>
                <a:latin typeface="ArialNova"/>
              </a:rPr>
            </a:br>
            <a:endParaRPr lang="fi-FI" sz="3100" dirty="0"/>
          </a:p>
        </p:txBody>
      </p:sp>
      <p:sp>
        <p:nvSpPr>
          <p:cNvPr id="3" name="Text Placeholder 2">
            <a:extLst>
              <a:ext uri="{FF2B5EF4-FFF2-40B4-BE49-F238E27FC236}">
                <a16:creationId xmlns:a16="http://schemas.microsoft.com/office/drawing/2014/main" id="{C9579B17-52F2-4DEE-9941-209EF86B550B}"/>
              </a:ext>
            </a:extLst>
          </p:cNvPr>
          <p:cNvSpPr>
            <a:spLocks noGrp="1"/>
          </p:cNvSpPr>
          <p:nvPr>
            <p:ph type="body" idx="1"/>
          </p:nvPr>
        </p:nvSpPr>
        <p:spPr/>
        <p:txBody>
          <a:bodyPr>
            <a:normAutofit fontScale="25000" lnSpcReduction="20000"/>
          </a:bodyPr>
          <a:lstStyle/>
          <a:p>
            <a:endParaRPr lang="fi-FI"/>
          </a:p>
        </p:txBody>
      </p:sp>
      <p:pic>
        <p:nvPicPr>
          <p:cNvPr id="10" name="Content Placeholder 9" descr="A crowd of people crossing a street&#10;&#10;Description automatically generated">
            <a:extLst>
              <a:ext uri="{FF2B5EF4-FFF2-40B4-BE49-F238E27FC236}">
                <a16:creationId xmlns:a16="http://schemas.microsoft.com/office/drawing/2014/main" id="{8E334230-BBA2-F066-781E-9E105BFE2A2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1535113"/>
            <a:ext cx="5386388" cy="4399647"/>
          </a:xfrm>
        </p:spPr>
      </p:pic>
      <p:sp>
        <p:nvSpPr>
          <p:cNvPr id="6" name="Text Placeholder 5">
            <a:extLst>
              <a:ext uri="{FF2B5EF4-FFF2-40B4-BE49-F238E27FC236}">
                <a16:creationId xmlns:a16="http://schemas.microsoft.com/office/drawing/2014/main" id="{76D1A587-5366-C350-FF8C-F52ADCFE6B0A}"/>
              </a:ext>
            </a:extLst>
          </p:cNvPr>
          <p:cNvSpPr>
            <a:spLocks noGrp="1"/>
          </p:cNvSpPr>
          <p:nvPr>
            <p:ph type="body" sz="quarter" idx="3"/>
          </p:nvPr>
        </p:nvSpPr>
        <p:spPr>
          <a:xfrm flipH="1" flipV="1">
            <a:off x="5995989" y="1451505"/>
            <a:ext cx="197380" cy="83608"/>
          </a:xfrm>
        </p:spPr>
        <p:txBody>
          <a:bodyPr>
            <a:normAutofit fontScale="25000" lnSpcReduction="20000"/>
          </a:bodyPr>
          <a:lstStyle/>
          <a:p>
            <a:endParaRPr lang="fi-FI" dirty="0"/>
          </a:p>
        </p:txBody>
      </p:sp>
      <p:graphicFrame>
        <p:nvGraphicFramePr>
          <p:cNvPr id="12" name="Content Placeholder 7">
            <a:extLst>
              <a:ext uri="{FF2B5EF4-FFF2-40B4-BE49-F238E27FC236}">
                <a16:creationId xmlns:a16="http://schemas.microsoft.com/office/drawing/2014/main" id="{217F8F0A-60DD-EEE6-57BA-377DEC9D9CA0}"/>
              </a:ext>
            </a:extLst>
          </p:cNvPr>
          <p:cNvGraphicFramePr>
            <a:graphicFrameLocks noGrp="1"/>
          </p:cNvGraphicFramePr>
          <p:nvPr>
            <p:ph sz="quarter" idx="4"/>
          </p:nvPr>
        </p:nvGraphicFramePr>
        <p:xfrm>
          <a:off x="6193368" y="1602847"/>
          <a:ext cx="5389033" cy="452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CA5AA05-5788-DB82-B5CC-B8CD597A5005}"/>
              </a:ext>
            </a:extLst>
          </p:cNvPr>
          <p:cNvSpPr txBox="1"/>
          <p:nvPr/>
        </p:nvSpPr>
        <p:spPr>
          <a:xfrm>
            <a:off x="1123992" y="240771"/>
            <a:ext cx="9724536" cy="830997"/>
          </a:xfrm>
          <a:prstGeom prst="rect">
            <a:avLst/>
          </a:prstGeom>
          <a:noFill/>
        </p:spPr>
        <p:txBody>
          <a:bodyPr wrap="square">
            <a:spAutoFit/>
          </a:bodyPr>
          <a:lstStyle/>
          <a:p>
            <a:pPr algn="l" rtl="0"/>
            <a:r>
              <a:rPr lang="sv-SE" sz="4800" dirty="0">
                <a:solidFill>
                  <a:schemeClr val="bg1"/>
                </a:solidFill>
                <a:highlight>
                  <a:srgbClr val="008000"/>
                </a:highlight>
                <a:latin typeface="ArialNova"/>
              </a:rPr>
              <a:t> Försiktighet i trafiken</a:t>
            </a:r>
            <a:endParaRPr lang="sv-SE" sz="4800" b="0" i="0" dirty="0">
              <a:solidFill>
                <a:schemeClr val="bg1"/>
              </a:solidFill>
              <a:effectLst/>
              <a:highlight>
                <a:srgbClr val="008000"/>
              </a:highlight>
              <a:latin typeface="ArialNova"/>
            </a:endParaRPr>
          </a:p>
        </p:txBody>
      </p:sp>
    </p:spTree>
    <p:extLst>
      <p:ext uri="{BB962C8B-B14F-4D97-AF65-F5344CB8AC3E}">
        <p14:creationId xmlns:p14="http://schemas.microsoft.com/office/powerpoint/2010/main" val="2015599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609601" y="1435100"/>
            <a:ext cx="4011084" cy="4802211"/>
          </a:xfrm>
        </p:spPr>
        <p:txBody>
          <a:bodyPr>
            <a:normAutofit/>
          </a:bodyPr>
          <a:lstStyle/>
          <a:p>
            <a:pPr algn="l" rtl="0"/>
            <a:br>
              <a:rPr lang="fi-FI" sz="3100" b="0" i="0" dirty="0">
                <a:solidFill>
                  <a:srgbClr val="097D45"/>
                </a:solidFill>
                <a:effectLst/>
                <a:latin typeface="ArialNova"/>
              </a:rPr>
            </a:br>
            <a:endParaRPr lang="fi-FI" sz="3100" dirty="0"/>
          </a:p>
        </p:txBody>
      </p:sp>
      <p:sp>
        <p:nvSpPr>
          <p:cNvPr id="3" name="Content Placeholder 2">
            <a:extLst>
              <a:ext uri="{FF2B5EF4-FFF2-40B4-BE49-F238E27FC236}">
                <a16:creationId xmlns:a16="http://schemas.microsoft.com/office/drawing/2014/main" id="{4BA46942-C12D-18F0-8429-960584D05360}"/>
              </a:ext>
            </a:extLst>
          </p:cNvPr>
          <p:cNvSpPr>
            <a:spLocks noGrp="1"/>
          </p:cNvSpPr>
          <p:nvPr>
            <p:ph idx="1"/>
          </p:nvPr>
        </p:nvSpPr>
        <p:spPr>
          <a:xfrm>
            <a:off x="4620685" y="-99392"/>
            <a:ext cx="6961715" cy="6225556"/>
          </a:xfrm>
        </p:spPr>
        <p:txBody>
          <a:bodyPr>
            <a:noAutofit/>
          </a:bodyPr>
          <a:lstStyle/>
          <a:p>
            <a:pPr algn="l" rtl="0">
              <a:buFont typeface="Arial" panose="020B0604020202020204" pitchFamily="34" charset="0"/>
              <a:buChar char="•"/>
            </a:pPr>
            <a:r>
              <a:rPr lang="fi-FI" sz="1800" b="0" i="0" dirty="0" err="1">
                <a:effectLst/>
                <a:latin typeface="ArialNova"/>
              </a:rPr>
              <a:t>Kolla</a:t>
            </a:r>
            <a:r>
              <a:rPr lang="fi-FI" sz="1800" b="0" i="0" dirty="0">
                <a:effectLst/>
                <a:latin typeface="ArialNova"/>
              </a:rPr>
              <a:t> </a:t>
            </a:r>
            <a:r>
              <a:rPr lang="fi-FI" sz="1800" b="0" i="0" dirty="0" err="1">
                <a:effectLst/>
                <a:latin typeface="ArialNova"/>
              </a:rPr>
              <a:t>upp</a:t>
            </a:r>
            <a:r>
              <a:rPr lang="fi-FI" sz="1800" b="0" i="0" dirty="0">
                <a:effectLst/>
                <a:latin typeface="ArialNova"/>
              </a:rPr>
              <a:t> </a:t>
            </a:r>
            <a:r>
              <a:rPr lang="fi-FI" sz="1800" b="0" i="0" dirty="0" err="1">
                <a:effectLst/>
                <a:latin typeface="ArialNova"/>
              </a:rPr>
              <a:t>rutten</a:t>
            </a:r>
            <a:r>
              <a:rPr lang="fi-FI" sz="1800" b="0" i="0" dirty="0">
                <a:effectLst/>
                <a:latin typeface="ArialNova"/>
              </a:rPr>
              <a:t> </a:t>
            </a:r>
            <a:r>
              <a:rPr lang="fi-FI" sz="1800" b="0" i="0" dirty="0" err="1">
                <a:effectLst/>
                <a:latin typeface="ArialNova"/>
              </a:rPr>
              <a:t>från</a:t>
            </a:r>
            <a:r>
              <a:rPr lang="fi-FI" sz="1800" b="0" i="0" dirty="0">
                <a:effectLst/>
                <a:latin typeface="ArialNova"/>
              </a:rPr>
              <a:t> </a:t>
            </a:r>
            <a:r>
              <a:rPr lang="fi-FI" sz="1800" b="0" i="0" dirty="0" err="1">
                <a:effectLst/>
                <a:latin typeface="ArialNova"/>
              </a:rPr>
              <a:t>boendet</a:t>
            </a:r>
            <a:r>
              <a:rPr lang="fi-FI" sz="1800" b="0" i="0" dirty="0">
                <a:effectLst/>
                <a:latin typeface="ArialNova"/>
              </a:rPr>
              <a:t> </a:t>
            </a:r>
            <a:r>
              <a:rPr lang="fi-FI" sz="1800" b="0" i="0" dirty="0" err="1">
                <a:effectLst/>
                <a:latin typeface="ArialNova"/>
              </a:rPr>
              <a:t>till</a:t>
            </a:r>
            <a:r>
              <a:rPr lang="fi-FI" sz="1800" b="0" i="0" dirty="0">
                <a:effectLst/>
                <a:latin typeface="ArialNova"/>
              </a:rPr>
              <a:t> </a:t>
            </a:r>
            <a:r>
              <a:rPr lang="fi-FI" sz="1800" b="0" i="0" dirty="0" err="1">
                <a:effectLst/>
                <a:latin typeface="ArialNova"/>
              </a:rPr>
              <a:t>arbetsplatsen</a:t>
            </a:r>
            <a:r>
              <a:rPr lang="fi-FI" sz="1800" b="0" i="0" dirty="0">
                <a:effectLst/>
                <a:latin typeface="ArialNova"/>
              </a:rPr>
              <a:t>/</a:t>
            </a:r>
            <a:r>
              <a:rPr lang="fi-FI" sz="1800" b="0" i="0" dirty="0" err="1">
                <a:effectLst/>
                <a:latin typeface="ArialNova"/>
              </a:rPr>
              <a:t>samarbetskolan</a:t>
            </a:r>
            <a:r>
              <a:rPr lang="fi-FI" sz="1800" b="0" i="0" dirty="0">
                <a:effectLst/>
                <a:latin typeface="ArialNova"/>
              </a:rPr>
              <a:t> </a:t>
            </a:r>
          </a:p>
          <a:p>
            <a:pPr algn="l" rtl="0">
              <a:buFont typeface="Arial" panose="020B0604020202020204" pitchFamily="34" charset="0"/>
              <a:buChar char="•"/>
            </a:pPr>
            <a:r>
              <a:rPr lang="fi-FI" sz="1800" b="0" i="0" dirty="0">
                <a:effectLst/>
                <a:latin typeface="ArialNova"/>
              </a:rPr>
              <a:t>Du </a:t>
            </a:r>
            <a:r>
              <a:rPr lang="fi-FI" sz="1800" b="0" i="0" dirty="0" err="1">
                <a:effectLst/>
                <a:latin typeface="ArialNova"/>
              </a:rPr>
              <a:t>kan</a:t>
            </a:r>
            <a:r>
              <a:rPr lang="fi-FI" sz="1800" b="0" i="0" dirty="0">
                <a:effectLst/>
                <a:latin typeface="ArialNova"/>
              </a:rPr>
              <a:t> </a:t>
            </a:r>
            <a:r>
              <a:rPr lang="fi-FI" sz="1800" b="0" i="0" dirty="0" err="1">
                <a:effectLst/>
                <a:latin typeface="ArialNova"/>
              </a:rPr>
              <a:t>ta</a:t>
            </a:r>
            <a:r>
              <a:rPr lang="fi-FI" sz="1800" b="0" i="0" dirty="0">
                <a:effectLst/>
                <a:latin typeface="ArialNova"/>
              </a:rPr>
              <a:t> </a:t>
            </a:r>
            <a:r>
              <a:rPr lang="fi-FI" sz="1800" b="0" i="0" dirty="0" err="1">
                <a:effectLst/>
                <a:latin typeface="ArialNova"/>
              </a:rPr>
              <a:t>med</a:t>
            </a:r>
            <a:r>
              <a:rPr lang="fi-FI" sz="1800" b="0" i="0" dirty="0">
                <a:effectLst/>
                <a:latin typeface="ArialNova"/>
              </a:rPr>
              <a:t> </a:t>
            </a:r>
            <a:r>
              <a:rPr lang="fi-FI" sz="1800" b="0" i="0" dirty="0" err="1">
                <a:effectLst/>
                <a:latin typeface="ArialNova"/>
              </a:rPr>
              <a:t>vår</a:t>
            </a:r>
            <a:r>
              <a:rPr lang="fi-FI" sz="1800" b="0" i="0" dirty="0">
                <a:effectLst/>
                <a:latin typeface="ArialNova"/>
              </a:rPr>
              <a:t> </a:t>
            </a:r>
            <a:r>
              <a:rPr lang="fi-FI" sz="1800" b="0" i="0" dirty="0" err="1">
                <a:effectLst/>
                <a:latin typeface="ArialNova"/>
              </a:rPr>
              <a:t>skolas</a:t>
            </a:r>
            <a:r>
              <a:rPr lang="fi-FI" sz="1800" b="0" i="0" dirty="0">
                <a:effectLst/>
                <a:latin typeface="ArialNova"/>
              </a:rPr>
              <a:t> </a:t>
            </a:r>
            <a:r>
              <a:rPr lang="fi-FI" sz="1800" b="0" i="0" dirty="0" err="1">
                <a:effectLst/>
                <a:latin typeface="ArialNova"/>
              </a:rPr>
              <a:t>engelskspråkig</a:t>
            </a:r>
            <a:r>
              <a:rPr lang="fi-FI" sz="1800" b="0" i="0" dirty="0">
                <a:effectLst/>
                <a:latin typeface="ArialNova"/>
              </a:rPr>
              <a:t> </a:t>
            </a:r>
            <a:r>
              <a:rPr lang="fi-FI" sz="1800" b="0" i="0" dirty="0" err="1">
                <a:effectLst/>
                <a:latin typeface="ArialNova"/>
              </a:rPr>
              <a:t>broschyr.</a:t>
            </a:r>
            <a:r>
              <a:rPr lang="fi-FI" sz="1800" dirty="0" err="1">
                <a:latin typeface="ArialNova"/>
              </a:rPr>
              <a:t>och</a:t>
            </a:r>
            <a:r>
              <a:rPr lang="fi-FI" sz="1800" dirty="0">
                <a:latin typeface="ArialNova"/>
              </a:rPr>
              <a:t> </a:t>
            </a:r>
            <a:r>
              <a:rPr lang="fi-FI" sz="1800" dirty="0" err="1">
                <a:latin typeface="ArialNova"/>
              </a:rPr>
              <a:t>n</a:t>
            </a:r>
            <a:r>
              <a:rPr lang="fi-FI" sz="1800" b="0" i="0" dirty="0" err="1">
                <a:effectLst/>
                <a:latin typeface="ArialNova"/>
              </a:rPr>
              <a:t>åt</a:t>
            </a:r>
            <a:r>
              <a:rPr lang="fi-FI" sz="1800" b="0" i="0" dirty="0">
                <a:effectLst/>
                <a:latin typeface="ArialNova"/>
              </a:rPr>
              <a:t> </a:t>
            </a:r>
            <a:r>
              <a:rPr lang="fi-FI" sz="1800" b="0" i="0" dirty="0" err="1">
                <a:effectLst/>
                <a:latin typeface="ArialNova"/>
              </a:rPr>
              <a:t>smått</a:t>
            </a:r>
            <a:r>
              <a:rPr lang="fi-FI" sz="1800" b="0" i="0" dirty="0">
                <a:effectLst/>
                <a:latin typeface="ArialNova"/>
              </a:rPr>
              <a:t> </a:t>
            </a:r>
            <a:r>
              <a:rPr lang="fi-FI" sz="1800" b="0" i="0" dirty="0" err="1">
                <a:effectLst/>
                <a:latin typeface="ArialNova"/>
              </a:rPr>
              <a:t>och</a:t>
            </a:r>
            <a:r>
              <a:rPr lang="fi-FI" sz="1800" b="0" i="0" dirty="0">
                <a:effectLst/>
                <a:latin typeface="ArialNova"/>
              </a:rPr>
              <a:t> </a:t>
            </a:r>
            <a:r>
              <a:rPr lang="fi-FI" sz="1800" b="0" i="0" dirty="0" err="1">
                <a:effectLst/>
                <a:latin typeface="ArialNova"/>
              </a:rPr>
              <a:t>gott</a:t>
            </a:r>
            <a:r>
              <a:rPr lang="fi-FI" sz="1800" b="0" i="0" dirty="0">
                <a:effectLst/>
                <a:latin typeface="ArialNova"/>
              </a:rPr>
              <a:t> </a:t>
            </a:r>
            <a:r>
              <a:rPr lang="fi-FI" sz="1800" b="0" i="0" dirty="0" err="1">
                <a:effectLst/>
                <a:latin typeface="ArialNova"/>
              </a:rPr>
              <a:t>till</a:t>
            </a:r>
            <a:r>
              <a:rPr lang="fi-FI" sz="1800" b="0" i="0" dirty="0">
                <a:effectLst/>
                <a:latin typeface="ArialNova"/>
              </a:rPr>
              <a:t> </a:t>
            </a:r>
            <a:r>
              <a:rPr lang="fi-FI" sz="1800" b="0" i="0" dirty="0" err="1">
                <a:effectLst/>
                <a:latin typeface="ArialNova"/>
              </a:rPr>
              <a:t>arbetsplatsen</a:t>
            </a:r>
            <a:r>
              <a:rPr lang="fi-FI" sz="1800" b="0" i="0" dirty="0">
                <a:effectLst/>
                <a:latin typeface="ArialNova"/>
              </a:rPr>
              <a:t> </a:t>
            </a:r>
            <a:r>
              <a:rPr lang="fi-FI" sz="1800" b="0" i="0" dirty="0" err="1">
                <a:effectLst/>
                <a:latin typeface="ArialNova"/>
              </a:rPr>
              <a:t>som</a:t>
            </a:r>
            <a:r>
              <a:rPr lang="fi-FI" sz="1800" b="0" i="0" dirty="0">
                <a:effectLst/>
                <a:latin typeface="ArialNova"/>
              </a:rPr>
              <a:t> </a:t>
            </a:r>
            <a:r>
              <a:rPr lang="fi-FI" sz="1800" b="0" i="0" dirty="0" err="1">
                <a:effectLst/>
                <a:latin typeface="ArialNova"/>
              </a:rPr>
              <a:t>gåva</a:t>
            </a:r>
            <a:r>
              <a:rPr lang="fi-FI" sz="1800" b="0" i="0" dirty="0">
                <a:effectLst/>
                <a:latin typeface="ArialNova"/>
              </a:rPr>
              <a:t> (</a:t>
            </a:r>
            <a:r>
              <a:rPr lang="fi-FI" sz="1800" b="0" i="0" dirty="0" err="1">
                <a:effectLst/>
                <a:latin typeface="ArialNova"/>
              </a:rPr>
              <a:t>t.ex</a:t>
            </a:r>
            <a:r>
              <a:rPr lang="fi-FI" sz="1800" b="0" i="0" dirty="0">
                <a:effectLst/>
                <a:latin typeface="ArialNova"/>
              </a:rPr>
              <a:t>. </a:t>
            </a:r>
            <a:r>
              <a:rPr lang="fi-FI" sz="1800" dirty="0" err="1">
                <a:latin typeface="ArialNova"/>
              </a:rPr>
              <a:t>c</a:t>
            </a:r>
            <a:r>
              <a:rPr lang="fi-FI" sz="1800" b="0" i="0" dirty="0" err="1">
                <a:effectLst/>
                <a:latin typeface="ArialNova"/>
              </a:rPr>
              <a:t>hoklad</a:t>
            </a:r>
            <a:r>
              <a:rPr lang="fi-FI" sz="1800" b="0" i="0" dirty="0">
                <a:effectLst/>
                <a:latin typeface="ArialNova"/>
              </a:rPr>
              <a:t> </a:t>
            </a:r>
            <a:r>
              <a:rPr lang="fi-FI" sz="1800" b="0" i="0" dirty="0" err="1">
                <a:effectLst/>
                <a:latin typeface="ArialNova"/>
              </a:rPr>
              <a:t>från</a:t>
            </a:r>
            <a:r>
              <a:rPr lang="fi-FI" sz="1800" b="0" i="0" dirty="0">
                <a:effectLst/>
                <a:latin typeface="ArialNova"/>
              </a:rPr>
              <a:t> </a:t>
            </a:r>
            <a:r>
              <a:rPr lang="fi-FI" sz="1800" b="0" i="0" dirty="0" err="1">
                <a:effectLst/>
                <a:latin typeface="ArialNova"/>
              </a:rPr>
              <a:t>taxfree</a:t>
            </a:r>
            <a:r>
              <a:rPr lang="fi-FI" sz="1800" b="0" i="0" dirty="0">
                <a:effectLst/>
                <a:latin typeface="ArialNova"/>
              </a:rPr>
              <a:t>)</a:t>
            </a:r>
          </a:p>
          <a:p>
            <a:pPr algn="l" rtl="0">
              <a:buFont typeface="Arial" panose="020B0604020202020204" pitchFamily="34" charset="0"/>
              <a:buChar char="•"/>
            </a:pPr>
            <a:r>
              <a:rPr lang="fi-FI" sz="1800" b="0" i="0" dirty="0" err="1">
                <a:effectLst/>
                <a:latin typeface="ArialNova"/>
              </a:rPr>
              <a:t>Kom</a:t>
            </a:r>
            <a:r>
              <a:rPr lang="fi-FI" sz="1800" b="0" i="0" dirty="0">
                <a:effectLst/>
                <a:latin typeface="ArialNova"/>
              </a:rPr>
              <a:t> </a:t>
            </a:r>
            <a:r>
              <a:rPr lang="fi-FI" sz="1800" b="0" i="0" dirty="0" err="1">
                <a:effectLst/>
                <a:latin typeface="ArialNova"/>
              </a:rPr>
              <a:t>ihåg</a:t>
            </a:r>
            <a:r>
              <a:rPr lang="fi-FI" sz="1800" b="0" i="0" dirty="0">
                <a:effectLst/>
                <a:latin typeface="ArialNova"/>
              </a:rPr>
              <a:t> </a:t>
            </a:r>
            <a:r>
              <a:rPr lang="fi-FI" sz="1800" b="0" i="0" dirty="0" err="1">
                <a:effectLst/>
                <a:latin typeface="ArialNova"/>
              </a:rPr>
              <a:t>att</a:t>
            </a:r>
            <a:r>
              <a:rPr lang="fi-FI" sz="1800" b="0" i="0" dirty="0">
                <a:effectLst/>
                <a:latin typeface="ArialNova"/>
              </a:rPr>
              <a:t> </a:t>
            </a:r>
            <a:r>
              <a:rPr lang="fi-FI" sz="1800" b="0" i="0" dirty="0" err="1">
                <a:effectLst/>
                <a:latin typeface="ArialNova"/>
              </a:rPr>
              <a:t>första</a:t>
            </a:r>
            <a:r>
              <a:rPr lang="fi-FI" sz="1800" b="0" i="0" dirty="0">
                <a:effectLst/>
                <a:latin typeface="ArialNova"/>
              </a:rPr>
              <a:t> </a:t>
            </a:r>
            <a:r>
              <a:rPr lang="fi-FI" sz="1800" b="0" i="0" dirty="0" err="1">
                <a:effectLst/>
                <a:latin typeface="ArialNova"/>
              </a:rPr>
              <a:t>intrycket</a:t>
            </a:r>
            <a:r>
              <a:rPr lang="fi-FI" sz="1800" b="0" i="0" dirty="0">
                <a:effectLst/>
                <a:latin typeface="ArialNova"/>
              </a:rPr>
              <a:t> </a:t>
            </a:r>
            <a:r>
              <a:rPr lang="fi-FI" sz="1800" b="0" i="0" dirty="0" err="1">
                <a:effectLst/>
                <a:latin typeface="ArialNova"/>
              </a:rPr>
              <a:t>är</a:t>
            </a:r>
            <a:r>
              <a:rPr lang="fi-FI" sz="1800" b="0" i="0" dirty="0">
                <a:effectLst/>
                <a:latin typeface="ArialNova"/>
              </a:rPr>
              <a:t> </a:t>
            </a:r>
            <a:r>
              <a:rPr lang="fi-FI" sz="1800" b="0" i="0" dirty="0" err="1">
                <a:effectLst/>
                <a:latin typeface="ArialNova"/>
              </a:rPr>
              <a:t>viktigt</a:t>
            </a:r>
            <a:r>
              <a:rPr lang="fi-FI" sz="1800" b="0" i="0" dirty="0">
                <a:effectLst/>
                <a:latin typeface="ArialNova"/>
              </a:rPr>
              <a:t>: </a:t>
            </a:r>
            <a:r>
              <a:rPr lang="fi-FI" sz="1800" b="0" i="0" dirty="0" err="1">
                <a:effectLst/>
                <a:latin typeface="ArialNova"/>
              </a:rPr>
              <a:t>klädsel</a:t>
            </a:r>
            <a:r>
              <a:rPr lang="fi-FI" sz="1800" b="0" i="0" dirty="0">
                <a:effectLst/>
                <a:latin typeface="ArialNova"/>
              </a:rPr>
              <a:t>, </a:t>
            </a:r>
            <a:r>
              <a:rPr lang="fi-FI" sz="1800" dirty="0" err="1">
                <a:latin typeface="ArialNova"/>
              </a:rPr>
              <a:t>artighet</a:t>
            </a:r>
            <a:r>
              <a:rPr lang="fi-FI" sz="1800" dirty="0">
                <a:latin typeface="ArialNova"/>
              </a:rPr>
              <a:t> </a:t>
            </a:r>
            <a:r>
              <a:rPr lang="fi-FI" sz="1800" dirty="0" err="1">
                <a:latin typeface="ArialNova"/>
              </a:rPr>
              <a:t>och</a:t>
            </a:r>
            <a:r>
              <a:rPr lang="fi-FI" sz="1800" dirty="0">
                <a:latin typeface="ArialNova"/>
              </a:rPr>
              <a:t> </a:t>
            </a:r>
            <a:r>
              <a:rPr lang="fi-FI" sz="1800" dirty="0" err="1">
                <a:latin typeface="ArialNova"/>
              </a:rPr>
              <a:t>att</a:t>
            </a:r>
            <a:r>
              <a:rPr lang="fi-FI" sz="1800" dirty="0">
                <a:latin typeface="ArialNova"/>
              </a:rPr>
              <a:t> </a:t>
            </a:r>
            <a:r>
              <a:rPr lang="fi-FI" sz="1800" dirty="0" err="1">
                <a:latin typeface="ArialNova"/>
              </a:rPr>
              <a:t>hälsa</a:t>
            </a:r>
            <a:r>
              <a:rPr lang="fi-FI" sz="1800" dirty="0">
                <a:latin typeface="ArialNova"/>
              </a:rPr>
              <a:t> </a:t>
            </a:r>
            <a:r>
              <a:rPr lang="fi-FI" sz="1800" dirty="0" err="1">
                <a:latin typeface="ArialNova"/>
              </a:rPr>
              <a:t>med</a:t>
            </a:r>
            <a:r>
              <a:rPr lang="fi-FI" sz="1800" dirty="0">
                <a:latin typeface="ArialNova"/>
              </a:rPr>
              <a:t> ett </a:t>
            </a:r>
            <a:r>
              <a:rPr lang="fi-FI" sz="1800" dirty="0" err="1">
                <a:latin typeface="ArialNova"/>
              </a:rPr>
              <a:t>leende</a:t>
            </a:r>
            <a:r>
              <a:rPr lang="fi-FI" sz="1800" dirty="0">
                <a:latin typeface="ArialNova"/>
              </a:rPr>
              <a:t>!</a:t>
            </a:r>
          </a:p>
          <a:p>
            <a:pPr algn="l" rtl="0">
              <a:buFont typeface="Arial" panose="020B0604020202020204" pitchFamily="34" charset="0"/>
              <a:buChar char="•"/>
            </a:pPr>
            <a:r>
              <a:rPr lang="fi-FI" sz="1800" b="0" i="0" dirty="0" err="1">
                <a:effectLst/>
                <a:latin typeface="ArialNova"/>
              </a:rPr>
              <a:t>Var</a:t>
            </a:r>
            <a:r>
              <a:rPr lang="fi-FI" sz="1800" b="0" i="0" dirty="0">
                <a:effectLst/>
                <a:latin typeface="ArialNova"/>
              </a:rPr>
              <a:t> </a:t>
            </a:r>
            <a:r>
              <a:rPr lang="fi-FI" sz="1800" b="0" i="0" dirty="0" err="1">
                <a:effectLst/>
                <a:latin typeface="ArialNova"/>
              </a:rPr>
              <a:t>beredd</a:t>
            </a:r>
            <a:r>
              <a:rPr lang="fi-FI" sz="1800" b="0" i="0" dirty="0">
                <a:effectLst/>
                <a:latin typeface="ArialNova"/>
              </a:rPr>
              <a:t> </a:t>
            </a:r>
            <a:r>
              <a:rPr lang="fi-FI" sz="1800" b="0" i="0" dirty="0" err="1">
                <a:effectLst/>
                <a:latin typeface="ArialNova"/>
              </a:rPr>
              <a:t>att</a:t>
            </a:r>
            <a:r>
              <a:rPr lang="fi-FI" sz="1800" b="0" i="0" dirty="0">
                <a:effectLst/>
                <a:latin typeface="ArialNova"/>
              </a:rPr>
              <a:t> </a:t>
            </a:r>
            <a:r>
              <a:rPr lang="fi-FI" sz="1800" b="0" i="0" dirty="0" err="1">
                <a:effectLst/>
                <a:latin typeface="ArialNova"/>
              </a:rPr>
              <a:t>berätta</a:t>
            </a:r>
            <a:r>
              <a:rPr lang="fi-FI" sz="1800" b="0" i="0" dirty="0">
                <a:effectLst/>
                <a:latin typeface="ArialNova"/>
              </a:rPr>
              <a:t> </a:t>
            </a:r>
            <a:r>
              <a:rPr lang="fi-FI" sz="1800" b="0" i="0" dirty="0" err="1">
                <a:effectLst/>
                <a:latin typeface="ArialNova"/>
              </a:rPr>
              <a:t>om</a:t>
            </a:r>
            <a:r>
              <a:rPr lang="fi-FI" sz="1800" b="0" i="0" dirty="0">
                <a:effectLst/>
                <a:latin typeface="ArialNova"/>
              </a:rPr>
              <a:t> </a:t>
            </a:r>
            <a:r>
              <a:rPr lang="fi-FI" sz="1800" b="0" i="0" dirty="0" err="1">
                <a:effectLst/>
                <a:latin typeface="ArialNova"/>
              </a:rPr>
              <a:t>dig</a:t>
            </a:r>
            <a:r>
              <a:rPr lang="fi-FI" sz="1800" b="0" i="0" dirty="0">
                <a:effectLst/>
                <a:latin typeface="ArialNova"/>
              </a:rPr>
              <a:t> </a:t>
            </a:r>
            <a:r>
              <a:rPr lang="fi-FI" sz="1800" b="0" i="0" dirty="0" err="1">
                <a:effectLst/>
                <a:latin typeface="ArialNova"/>
              </a:rPr>
              <a:t>själv</a:t>
            </a:r>
            <a:r>
              <a:rPr lang="fi-FI" sz="1800" b="0" i="0" dirty="0">
                <a:effectLst/>
                <a:latin typeface="ArialNova"/>
              </a:rPr>
              <a:t>, </a:t>
            </a:r>
            <a:r>
              <a:rPr lang="fi-FI" sz="1800" b="0" i="0" dirty="0" err="1">
                <a:effectLst/>
                <a:latin typeface="ArialNova"/>
              </a:rPr>
              <a:t>din</a:t>
            </a:r>
            <a:r>
              <a:rPr lang="fi-FI" sz="1800" b="0" i="0" dirty="0">
                <a:effectLst/>
                <a:latin typeface="ArialNova"/>
              </a:rPr>
              <a:t> </a:t>
            </a:r>
            <a:r>
              <a:rPr lang="fi-FI" sz="1800" b="0" i="0" dirty="0" err="1">
                <a:effectLst/>
                <a:latin typeface="ArialNova"/>
              </a:rPr>
              <a:t>hemort</a:t>
            </a:r>
            <a:r>
              <a:rPr lang="fi-FI" sz="1800" b="0" i="0" dirty="0">
                <a:effectLst/>
                <a:latin typeface="ArialNova"/>
              </a:rPr>
              <a:t>, </a:t>
            </a:r>
            <a:r>
              <a:rPr lang="fi-FI" sz="1800" b="0" i="0" dirty="0" err="1">
                <a:effectLst/>
                <a:latin typeface="ArialNova"/>
              </a:rPr>
              <a:t>studier</a:t>
            </a:r>
            <a:r>
              <a:rPr lang="fi-FI" sz="1800" b="0" i="0" dirty="0">
                <a:effectLst/>
                <a:latin typeface="ArialNova"/>
              </a:rPr>
              <a:t> </a:t>
            </a:r>
            <a:r>
              <a:rPr lang="fi-FI" sz="1800" b="0" i="0" dirty="0" err="1">
                <a:effectLst/>
                <a:latin typeface="ArialNova"/>
              </a:rPr>
              <a:t>och</a:t>
            </a:r>
            <a:r>
              <a:rPr lang="fi-FI" sz="1800" b="0" i="0" dirty="0">
                <a:effectLst/>
                <a:latin typeface="ArialNova"/>
              </a:rPr>
              <a:t> Finland.</a:t>
            </a:r>
          </a:p>
          <a:p>
            <a:pPr algn="l" rtl="0">
              <a:buFont typeface="Arial" panose="020B0604020202020204" pitchFamily="34" charset="0"/>
              <a:buChar char="•"/>
            </a:pPr>
            <a:r>
              <a:rPr lang="fi-FI" sz="1800" b="0" i="0" dirty="0" err="1">
                <a:effectLst/>
                <a:latin typeface="ArialNova"/>
              </a:rPr>
              <a:t>Kolla</a:t>
            </a:r>
            <a:r>
              <a:rPr lang="fi-FI" sz="1800" b="0" i="0" dirty="0">
                <a:effectLst/>
                <a:latin typeface="ArialNova"/>
              </a:rPr>
              <a:t> </a:t>
            </a:r>
            <a:r>
              <a:rPr lang="fi-FI" sz="1800" b="0" i="0" dirty="0" err="1">
                <a:effectLst/>
                <a:latin typeface="ArialNova"/>
              </a:rPr>
              <a:t>upp</a:t>
            </a:r>
            <a:r>
              <a:rPr lang="fi-FI" sz="1800" b="0" i="0" dirty="0">
                <a:effectLst/>
                <a:latin typeface="ArialNova"/>
              </a:rPr>
              <a:t> </a:t>
            </a:r>
            <a:r>
              <a:rPr lang="fi-FI" sz="1800" b="0" i="0" dirty="0" err="1">
                <a:effectLst/>
                <a:latin typeface="ArialNova"/>
              </a:rPr>
              <a:t>om</a:t>
            </a:r>
            <a:r>
              <a:rPr lang="fi-FI" sz="1800" b="0" i="0" dirty="0">
                <a:effectLst/>
                <a:latin typeface="ArialNova"/>
              </a:rPr>
              <a:t> du </a:t>
            </a:r>
            <a:r>
              <a:rPr lang="fi-FI" sz="1800" b="0" i="0" dirty="0" err="1">
                <a:effectLst/>
                <a:latin typeface="ArialNova"/>
              </a:rPr>
              <a:t>ska</a:t>
            </a:r>
            <a:r>
              <a:rPr lang="fi-FI" sz="1800" b="0" i="0" dirty="0">
                <a:effectLst/>
                <a:latin typeface="ArialNova"/>
              </a:rPr>
              <a:t> ha </a:t>
            </a:r>
            <a:r>
              <a:rPr lang="fi-FI" sz="1800" b="0" i="0" dirty="0" err="1">
                <a:effectLst/>
                <a:latin typeface="ArialNova"/>
              </a:rPr>
              <a:t>egna</a:t>
            </a:r>
            <a:r>
              <a:rPr lang="fi-FI" sz="1800" b="0" i="0" dirty="0">
                <a:effectLst/>
                <a:latin typeface="ArialNova"/>
              </a:rPr>
              <a:t> </a:t>
            </a:r>
            <a:r>
              <a:rPr lang="fi-FI" sz="1800" b="0" i="0" dirty="0" err="1">
                <a:effectLst/>
                <a:latin typeface="ArialNova"/>
              </a:rPr>
              <a:t>arbetskläder</a:t>
            </a:r>
            <a:r>
              <a:rPr lang="fi-FI" sz="1800" b="0" i="0" dirty="0">
                <a:effectLst/>
                <a:latin typeface="ArialNova"/>
              </a:rPr>
              <a:t>/</a:t>
            </a:r>
            <a:r>
              <a:rPr lang="fi-FI" sz="1800" b="0" i="0" dirty="0" err="1">
                <a:effectLst/>
                <a:latin typeface="ArialNova"/>
              </a:rPr>
              <a:t>utrustning</a:t>
            </a:r>
            <a:r>
              <a:rPr lang="fi-FI" sz="1800" b="0" i="0" dirty="0">
                <a:effectLst/>
                <a:latin typeface="ArialNova"/>
              </a:rPr>
              <a:t>.</a:t>
            </a:r>
          </a:p>
          <a:p>
            <a:pPr algn="l" rtl="0">
              <a:buFont typeface="Arial" panose="020B0604020202020204" pitchFamily="34" charset="0"/>
              <a:buChar char="•"/>
            </a:pPr>
            <a:r>
              <a:rPr lang="fi-FI" sz="1800" dirty="0" err="1">
                <a:latin typeface="ArialNova"/>
              </a:rPr>
              <a:t>Arbetstiderna</a:t>
            </a:r>
            <a:r>
              <a:rPr lang="fi-FI" sz="1800" dirty="0">
                <a:latin typeface="ArialNova"/>
              </a:rPr>
              <a:t> </a:t>
            </a:r>
            <a:r>
              <a:rPr lang="fi-FI" sz="1800" dirty="0" err="1">
                <a:latin typeface="ArialNova"/>
              </a:rPr>
              <a:t>under</a:t>
            </a:r>
            <a:r>
              <a:rPr lang="fi-FI" sz="1800" dirty="0">
                <a:latin typeface="ArialNova"/>
              </a:rPr>
              <a:t> </a:t>
            </a:r>
            <a:r>
              <a:rPr lang="fi-FI" sz="1800" dirty="0" err="1">
                <a:latin typeface="ArialNova"/>
              </a:rPr>
              <a:t>inlärningsperioden</a:t>
            </a:r>
            <a:r>
              <a:rPr lang="fi-FI" sz="1800" dirty="0">
                <a:latin typeface="ArialNova"/>
              </a:rPr>
              <a:t> </a:t>
            </a:r>
            <a:r>
              <a:rPr lang="fi-FI" sz="1800" dirty="0" err="1">
                <a:latin typeface="ArialNova"/>
              </a:rPr>
              <a:t>varierar</a:t>
            </a:r>
            <a:r>
              <a:rPr lang="fi-FI" sz="1800" dirty="0">
                <a:latin typeface="ArialNova"/>
              </a:rPr>
              <a:t> </a:t>
            </a:r>
            <a:r>
              <a:rPr lang="fi-FI" sz="1800" dirty="0" err="1">
                <a:latin typeface="ArialNova"/>
              </a:rPr>
              <a:t>lokalt</a:t>
            </a:r>
            <a:r>
              <a:rPr lang="fi-FI" sz="1800" dirty="0">
                <a:latin typeface="ArialNova"/>
              </a:rPr>
              <a:t> </a:t>
            </a:r>
            <a:r>
              <a:rPr lang="fi-FI" sz="1800" dirty="0" err="1">
                <a:latin typeface="ArialNova"/>
              </a:rPr>
              <a:t>och</a:t>
            </a:r>
            <a:r>
              <a:rPr lang="fi-FI" sz="1800" dirty="0">
                <a:latin typeface="ArialNova"/>
              </a:rPr>
              <a:t> du </a:t>
            </a:r>
            <a:r>
              <a:rPr lang="fi-FI" sz="1800" dirty="0" err="1">
                <a:latin typeface="ArialNova"/>
              </a:rPr>
              <a:t>har</a:t>
            </a:r>
            <a:r>
              <a:rPr lang="fi-FI" sz="1800" dirty="0">
                <a:latin typeface="ArialNova"/>
              </a:rPr>
              <a:t> </a:t>
            </a:r>
            <a:r>
              <a:rPr lang="fi-FI" sz="1800" dirty="0" err="1">
                <a:latin typeface="ArialNova"/>
              </a:rPr>
              <a:t>inte</a:t>
            </a:r>
            <a:r>
              <a:rPr lang="fi-FI" sz="1800" dirty="0">
                <a:latin typeface="ArialNova"/>
              </a:rPr>
              <a:t> </a:t>
            </a:r>
            <a:r>
              <a:rPr lang="fi-FI" sz="1800" dirty="0" err="1">
                <a:latin typeface="ArialNova"/>
              </a:rPr>
              <a:t>nödvändigtvis</a:t>
            </a:r>
            <a:r>
              <a:rPr lang="fi-FI" sz="1800" dirty="0">
                <a:latin typeface="ArialNova"/>
              </a:rPr>
              <a:t> </a:t>
            </a:r>
            <a:r>
              <a:rPr lang="fi-FI" sz="1800" dirty="0" err="1">
                <a:latin typeface="ArialNova"/>
              </a:rPr>
              <a:t>samma</a:t>
            </a:r>
            <a:r>
              <a:rPr lang="fi-FI" sz="1800" dirty="0">
                <a:latin typeface="ArialNova"/>
              </a:rPr>
              <a:t> </a:t>
            </a:r>
            <a:r>
              <a:rPr lang="fi-FI" sz="1800" dirty="0" err="1">
                <a:latin typeface="ArialNova"/>
              </a:rPr>
              <a:t>arbetstider</a:t>
            </a:r>
            <a:r>
              <a:rPr lang="fi-FI" sz="1800" dirty="0">
                <a:latin typeface="ArialNova"/>
              </a:rPr>
              <a:t>. Du </a:t>
            </a:r>
            <a:r>
              <a:rPr lang="fi-FI" sz="1800" dirty="0" err="1">
                <a:latin typeface="ArialNova"/>
              </a:rPr>
              <a:t>följer</a:t>
            </a:r>
            <a:r>
              <a:rPr lang="fi-FI" sz="1800" dirty="0">
                <a:latin typeface="ArialNova"/>
              </a:rPr>
              <a:t> </a:t>
            </a:r>
            <a:r>
              <a:rPr lang="fi-FI" sz="1800" dirty="0" err="1">
                <a:latin typeface="ArialNova"/>
              </a:rPr>
              <a:t>mottagarlandets</a:t>
            </a:r>
            <a:r>
              <a:rPr lang="fi-FI" sz="1800" dirty="0">
                <a:latin typeface="ArialNova"/>
              </a:rPr>
              <a:t> </a:t>
            </a:r>
            <a:r>
              <a:rPr lang="fi-FI" sz="1800" dirty="0" err="1">
                <a:latin typeface="ArialNova"/>
              </a:rPr>
              <a:t>helgdagar</a:t>
            </a:r>
            <a:r>
              <a:rPr lang="fi-FI" sz="1800" dirty="0">
                <a:latin typeface="ArialNova"/>
              </a:rPr>
              <a:t>. </a:t>
            </a:r>
            <a:r>
              <a:rPr lang="fi-FI" sz="1800" dirty="0" err="1">
                <a:latin typeface="ArialNova"/>
              </a:rPr>
              <a:t>Ledigheter</a:t>
            </a:r>
            <a:r>
              <a:rPr lang="fi-FI" sz="1800" dirty="0">
                <a:latin typeface="ArialNova"/>
              </a:rPr>
              <a:t> </a:t>
            </a:r>
            <a:r>
              <a:rPr lang="fi-FI" sz="1800" dirty="0" err="1">
                <a:latin typeface="ArialNova"/>
              </a:rPr>
              <a:t>är</a:t>
            </a:r>
            <a:r>
              <a:rPr lang="fi-FI" sz="1800" dirty="0">
                <a:latin typeface="ArialNova"/>
              </a:rPr>
              <a:t> </a:t>
            </a:r>
            <a:r>
              <a:rPr lang="fi-FI" sz="1800" dirty="0" err="1">
                <a:latin typeface="ArialNova"/>
              </a:rPr>
              <a:t>inte</a:t>
            </a:r>
            <a:r>
              <a:rPr lang="fi-FI" sz="1800" dirty="0">
                <a:latin typeface="ArialNova"/>
              </a:rPr>
              <a:t> i </a:t>
            </a:r>
            <a:r>
              <a:rPr lang="fi-FI" sz="1800" dirty="0" err="1">
                <a:latin typeface="ArialNova"/>
              </a:rPr>
              <a:t>huvudsak</a:t>
            </a:r>
            <a:r>
              <a:rPr lang="fi-FI" sz="1800" dirty="0">
                <a:latin typeface="ArialNova"/>
              </a:rPr>
              <a:t> </a:t>
            </a:r>
            <a:r>
              <a:rPr lang="fi-FI" sz="1800" dirty="0" err="1">
                <a:latin typeface="ArialNova"/>
              </a:rPr>
              <a:t>samma</a:t>
            </a:r>
            <a:r>
              <a:rPr lang="fi-FI" sz="1800" dirty="0">
                <a:latin typeface="ArialNova"/>
              </a:rPr>
              <a:t> </a:t>
            </a:r>
            <a:r>
              <a:rPr lang="fi-FI" sz="1800" dirty="0" err="1">
                <a:latin typeface="ArialNova"/>
              </a:rPr>
              <a:t>som</a:t>
            </a:r>
            <a:r>
              <a:rPr lang="fi-FI" sz="1800" dirty="0">
                <a:latin typeface="ArialNova"/>
              </a:rPr>
              <a:t> i </a:t>
            </a:r>
            <a:r>
              <a:rPr lang="fi-FI" sz="1800" dirty="0" err="1">
                <a:latin typeface="ArialNova"/>
              </a:rPr>
              <a:t>hemlandet</a:t>
            </a:r>
            <a:r>
              <a:rPr lang="fi-FI" sz="1800" dirty="0">
                <a:latin typeface="ArialNova"/>
              </a:rPr>
              <a:t> !!!!</a:t>
            </a:r>
          </a:p>
          <a:p>
            <a:pPr algn="l" rtl="0">
              <a:buFont typeface="Arial" panose="020B0604020202020204" pitchFamily="34" charset="0"/>
              <a:buChar char="•"/>
            </a:pPr>
            <a:r>
              <a:rPr lang="fi-FI" sz="1800" b="0" i="0" dirty="0" err="1">
                <a:effectLst/>
                <a:latin typeface="ArialNova"/>
              </a:rPr>
              <a:t>Vanligen</a:t>
            </a:r>
            <a:r>
              <a:rPr lang="fi-FI" sz="1800" b="0" i="0" dirty="0">
                <a:effectLst/>
                <a:latin typeface="ArialNova"/>
              </a:rPr>
              <a:t> </a:t>
            </a:r>
            <a:r>
              <a:rPr lang="fi-FI" sz="1800" dirty="0" err="1">
                <a:latin typeface="ArialNova"/>
              </a:rPr>
              <a:t>är</a:t>
            </a:r>
            <a:r>
              <a:rPr lang="fi-FI" sz="1800" dirty="0">
                <a:latin typeface="ArialNova"/>
              </a:rPr>
              <a:t> </a:t>
            </a:r>
            <a:r>
              <a:rPr lang="fi-FI" sz="1800" dirty="0" err="1">
                <a:latin typeface="ArialNova"/>
              </a:rPr>
              <a:t>det</a:t>
            </a:r>
            <a:r>
              <a:rPr lang="fi-FI" sz="1800" dirty="0">
                <a:latin typeface="ArialNova"/>
              </a:rPr>
              <a:t> </a:t>
            </a:r>
            <a:r>
              <a:rPr lang="fi-FI" sz="1800" dirty="0" err="1">
                <a:latin typeface="ArialNova"/>
              </a:rPr>
              <a:t>bara</a:t>
            </a:r>
            <a:r>
              <a:rPr lang="fi-FI" sz="1800" dirty="0">
                <a:latin typeface="ArialNova"/>
              </a:rPr>
              <a:t> en </a:t>
            </a:r>
            <a:r>
              <a:rPr lang="fi-FI" sz="1800" dirty="0" err="1">
                <a:latin typeface="ArialNova"/>
              </a:rPr>
              <a:t>kort</a:t>
            </a:r>
            <a:r>
              <a:rPr lang="fi-FI" sz="1800" dirty="0">
                <a:latin typeface="ArialNova"/>
              </a:rPr>
              <a:t> </a:t>
            </a:r>
            <a:r>
              <a:rPr lang="fi-FI" sz="1800" dirty="0" err="1">
                <a:latin typeface="ArialNova"/>
              </a:rPr>
              <a:t>paus</a:t>
            </a:r>
            <a:r>
              <a:rPr lang="fi-FI" sz="1800" dirty="0">
                <a:latin typeface="ArialNova"/>
              </a:rPr>
              <a:t> </a:t>
            </a:r>
            <a:r>
              <a:rPr lang="fi-FI" sz="1800" dirty="0" err="1">
                <a:latin typeface="ArialNova"/>
              </a:rPr>
              <a:t>under</a:t>
            </a:r>
            <a:r>
              <a:rPr lang="fi-FI" sz="1800" dirty="0">
                <a:latin typeface="ArialNova"/>
              </a:rPr>
              <a:t> </a:t>
            </a:r>
            <a:r>
              <a:rPr lang="fi-FI" sz="1800" dirty="0" err="1">
                <a:latin typeface="ArialNova"/>
              </a:rPr>
              <a:t>arbetsdagen</a:t>
            </a:r>
            <a:r>
              <a:rPr lang="fi-FI" sz="1800" dirty="0">
                <a:latin typeface="ArialNova"/>
              </a:rPr>
              <a:t>, du </a:t>
            </a:r>
            <a:r>
              <a:rPr lang="fi-FI" sz="1800" dirty="0" err="1">
                <a:latin typeface="ArialNova"/>
              </a:rPr>
              <a:t>kan</a:t>
            </a:r>
            <a:r>
              <a:rPr lang="fi-FI" sz="1800" dirty="0">
                <a:latin typeface="ArialNova"/>
              </a:rPr>
              <a:t> </a:t>
            </a:r>
            <a:r>
              <a:rPr lang="fi-FI" sz="1800" dirty="0" err="1">
                <a:latin typeface="ArialNova"/>
              </a:rPr>
              <a:t>ta</a:t>
            </a:r>
            <a:r>
              <a:rPr lang="fi-FI" sz="1800" dirty="0">
                <a:latin typeface="ArialNova"/>
              </a:rPr>
              <a:t> </a:t>
            </a:r>
            <a:r>
              <a:rPr lang="fi-FI" sz="1800" dirty="0" err="1">
                <a:latin typeface="ArialNova"/>
              </a:rPr>
              <a:t>med</a:t>
            </a:r>
            <a:r>
              <a:rPr lang="fi-FI" sz="1800" dirty="0">
                <a:latin typeface="ArialNova"/>
              </a:rPr>
              <a:t> </a:t>
            </a:r>
            <a:r>
              <a:rPr lang="fi-FI" sz="1800" dirty="0" err="1">
                <a:latin typeface="ArialNova"/>
              </a:rPr>
              <a:t>egen</a:t>
            </a:r>
            <a:r>
              <a:rPr lang="fi-FI" sz="1800" dirty="0">
                <a:latin typeface="ArialNova"/>
              </a:rPr>
              <a:t> </a:t>
            </a:r>
            <a:r>
              <a:rPr lang="fi-FI" sz="1800" dirty="0" err="1">
                <a:latin typeface="ArialNova"/>
              </a:rPr>
              <a:t>mat</a:t>
            </a:r>
            <a:r>
              <a:rPr lang="fi-FI" sz="1800" dirty="0">
                <a:latin typeface="ArialNova"/>
              </a:rPr>
              <a:t> </a:t>
            </a:r>
            <a:r>
              <a:rPr lang="fi-FI" sz="1800" dirty="0" err="1">
                <a:latin typeface="ArialNova"/>
              </a:rPr>
              <a:t>till</a:t>
            </a:r>
            <a:r>
              <a:rPr lang="fi-FI" sz="1800" dirty="0">
                <a:latin typeface="ArialNova"/>
              </a:rPr>
              <a:t> </a:t>
            </a:r>
            <a:r>
              <a:rPr lang="fi-FI" sz="1800" dirty="0" err="1">
                <a:latin typeface="ArialNova"/>
              </a:rPr>
              <a:t>arbetsplatsen</a:t>
            </a:r>
            <a:r>
              <a:rPr lang="fi-FI" sz="1800" dirty="0">
                <a:latin typeface="ArialNova"/>
              </a:rPr>
              <a:t> </a:t>
            </a:r>
            <a:r>
              <a:rPr lang="fi-FI" sz="1800" dirty="0" err="1">
                <a:latin typeface="ArialNova"/>
              </a:rPr>
              <a:t>vid</a:t>
            </a:r>
            <a:r>
              <a:rPr lang="fi-FI" sz="1800" dirty="0">
                <a:latin typeface="ArialNova"/>
              </a:rPr>
              <a:t> </a:t>
            </a:r>
            <a:r>
              <a:rPr lang="fi-FI" sz="1800" dirty="0" err="1">
                <a:latin typeface="ArialNova"/>
              </a:rPr>
              <a:t>behov</a:t>
            </a:r>
            <a:r>
              <a:rPr lang="fi-FI" sz="1800" dirty="0">
                <a:latin typeface="ArialNova"/>
              </a:rPr>
              <a:t>. </a:t>
            </a:r>
          </a:p>
          <a:p>
            <a:r>
              <a:rPr lang="fi-FI" sz="1800" dirty="0">
                <a:solidFill>
                  <a:srgbClr val="097D45"/>
                </a:solidFill>
                <a:latin typeface="ArialNova"/>
              </a:rPr>
              <a:t>7 a) </a:t>
            </a:r>
            <a:r>
              <a:rPr lang="fi-FI" sz="1800" dirty="0" err="1">
                <a:solidFill>
                  <a:srgbClr val="097D45"/>
                </a:solidFill>
                <a:latin typeface="ArialNova"/>
              </a:rPr>
              <a:t>uppgift</a:t>
            </a:r>
            <a:r>
              <a:rPr lang="fi-FI" sz="1800" dirty="0">
                <a:solidFill>
                  <a:srgbClr val="097D45"/>
                </a:solidFill>
                <a:latin typeface="ArialNova"/>
              </a:rPr>
              <a:t>: Small </a:t>
            </a:r>
            <a:r>
              <a:rPr lang="fi-FI" sz="1800" dirty="0" err="1">
                <a:solidFill>
                  <a:srgbClr val="097D45"/>
                </a:solidFill>
                <a:latin typeface="ArialNova"/>
              </a:rPr>
              <a:t>talk</a:t>
            </a:r>
            <a:r>
              <a:rPr lang="fi-FI" sz="1800" dirty="0">
                <a:solidFill>
                  <a:srgbClr val="097D45"/>
                </a:solidFill>
                <a:latin typeface="ArialNova"/>
              </a:rPr>
              <a:t> </a:t>
            </a:r>
            <a:r>
              <a:rPr lang="fi-FI" sz="1800" dirty="0" err="1">
                <a:solidFill>
                  <a:srgbClr val="097D45"/>
                </a:solidFill>
                <a:latin typeface="ArialNova"/>
              </a:rPr>
              <a:t>test</a:t>
            </a:r>
            <a:r>
              <a:rPr lang="fi-FI" sz="1800" dirty="0">
                <a:solidFill>
                  <a:srgbClr val="097D45"/>
                </a:solidFill>
                <a:latin typeface="ArialNova"/>
              </a:rPr>
              <a:t>: </a:t>
            </a:r>
            <a:r>
              <a:rPr lang="en-US" sz="1800" dirty="0">
                <a:hlinkClick r:id="rId2"/>
              </a:rPr>
              <a:t>RULES FOR SMALL TALK: True or false. Is the statement small talk or not? (office.com)</a:t>
            </a:r>
            <a:endParaRPr lang="en-US" sz="1800" dirty="0"/>
          </a:p>
          <a:p>
            <a:r>
              <a:rPr lang="en-US" sz="1800" b="1" i="0" dirty="0">
                <a:solidFill>
                  <a:srgbClr val="0070C0"/>
                </a:solidFill>
                <a:effectLst/>
                <a:latin typeface="ArialNova"/>
              </a:rPr>
              <a:t>7 b) </a:t>
            </a:r>
            <a:r>
              <a:rPr lang="en-US" sz="1800" b="1" dirty="0" err="1">
                <a:solidFill>
                  <a:srgbClr val="0070C0"/>
                </a:solidFill>
                <a:latin typeface="ArialNova"/>
              </a:rPr>
              <a:t>Gruppaktivitet</a:t>
            </a:r>
            <a:r>
              <a:rPr lang="fi-FI" sz="1800" b="1" i="0" dirty="0">
                <a:solidFill>
                  <a:srgbClr val="0070C0"/>
                </a:solidFill>
                <a:effectLst/>
                <a:latin typeface="ArialNova"/>
              </a:rPr>
              <a:t>: Du </a:t>
            </a:r>
            <a:r>
              <a:rPr lang="fi-FI" sz="1800" b="1" i="0" dirty="0" err="1">
                <a:solidFill>
                  <a:srgbClr val="0070C0"/>
                </a:solidFill>
                <a:effectLst/>
                <a:latin typeface="ArialNova"/>
              </a:rPr>
              <a:t>är</a:t>
            </a:r>
            <a:r>
              <a:rPr lang="fi-FI" sz="1800" b="1" i="0" dirty="0">
                <a:solidFill>
                  <a:srgbClr val="0070C0"/>
                </a:solidFill>
                <a:effectLst/>
                <a:latin typeface="ArialNova"/>
              </a:rPr>
              <a:t> </a:t>
            </a:r>
            <a:r>
              <a:rPr lang="fi-FI" sz="1800" b="1" dirty="0">
                <a:solidFill>
                  <a:srgbClr val="0070C0"/>
                </a:solidFill>
                <a:latin typeface="ArialNova"/>
              </a:rPr>
              <a:t>i en </a:t>
            </a:r>
            <a:r>
              <a:rPr lang="fi-FI" sz="1800" b="1" dirty="0" err="1">
                <a:solidFill>
                  <a:srgbClr val="0070C0"/>
                </a:solidFill>
                <a:latin typeface="ArialNova"/>
              </a:rPr>
              <a:t>Gettogether</a:t>
            </a:r>
            <a:r>
              <a:rPr lang="fi-FI" sz="1800" b="1" dirty="0">
                <a:solidFill>
                  <a:srgbClr val="0070C0"/>
                </a:solidFill>
                <a:latin typeface="ArialNova"/>
              </a:rPr>
              <a:t> –party. </a:t>
            </a:r>
            <a:r>
              <a:rPr lang="fi-FI" sz="1800" b="1" dirty="0" err="1">
                <a:solidFill>
                  <a:srgbClr val="0070C0"/>
                </a:solidFill>
                <a:latin typeface="ArialNova"/>
              </a:rPr>
              <a:t>Gå</a:t>
            </a:r>
            <a:r>
              <a:rPr lang="fi-FI" sz="1800" b="1" dirty="0">
                <a:solidFill>
                  <a:srgbClr val="0070C0"/>
                </a:solidFill>
                <a:latin typeface="ArialNova"/>
              </a:rPr>
              <a:t> </a:t>
            </a:r>
            <a:r>
              <a:rPr lang="fi-FI" sz="1800" b="1" dirty="0" err="1">
                <a:solidFill>
                  <a:srgbClr val="0070C0"/>
                </a:solidFill>
                <a:latin typeface="ArialNova"/>
              </a:rPr>
              <a:t>runt</a:t>
            </a:r>
            <a:r>
              <a:rPr lang="fi-FI" sz="1800" b="1" dirty="0">
                <a:solidFill>
                  <a:srgbClr val="0070C0"/>
                </a:solidFill>
                <a:latin typeface="ArialNova"/>
              </a:rPr>
              <a:t> </a:t>
            </a:r>
            <a:r>
              <a:rPr lang="fi-FI" sz="1800" b="1" dirty="0" err="1">
                <a:solidFill>
                  <a:srgbClr val="0070C0"/>
                </a:solidFill>
                <a:latin typeface="ArialNova"/>
              </a:rPr>
              <a:t>och</a:t>
            </a:r>
            <a:r>
              <a:rPr lang="fi-FI" sz="1800" b="1" dirty="0">
                <a:solidFill>
                  <a:srgbClr val="0070C0"/>
                </a:solidFill>
                <a:latin typeface="ArialNova"/>
              </a:rPr>
              <a:t> </a:t>
            </a:r>
            <a:r>
              <a:rPr lang="fi-FI" sz="1800" b="1" dirty="0" err="1">
                <a:solidFill>
                  <a:srgbClr val="0070C0"/>
                </a:solidFill>
                <a:latin typeface="ArialNova"/>
              </a:rPr>
              <a:t>bekanta</a:t>
            </a:r>
            <a:r>
              <a:rPr lang="fi-FI" sz="1800" b="1" dirty="0">
                <a:solidFill>
                  <a:srgbClr val="0070C0"/>
                </a:solidFill>
                <a:latin typeface="ArialNova"/>
              </a:rPr>
              <a:t> </a:t>
            </a:r>
            <a:r>
              <a:rPr lang="fi-FI" sz="1800" b="1" dirty="0" err="1">
                <a:solidFill>
                  <a:srgbClr val="0070C0"/>
                </a:solidFill>
                <a:latin typeface="ArialNova"/>
              </a:rPr>
              <a:t>dig</a:t>
            </a:r>
            <a:r>
              <a:rPr lang="fi-FI" sz="1800" b="1" dirty="0">
                <a:solidFill>
                  <a:srgbClr val="0070C0"/>
                </a:solidFill>
                <a:latin typeface="ArialNova"/>
              </a:rPr>
              <a:t> </a:t>
            </a:r>
            <a:r>
              <a:rPr lang="fi-FI" sz="1800" b="1" dirty="0" err="1">
                <a:solidFill>
                  <a:srgbClr val="0070C0"/>
                </a:solidFill>
                <a:latin typeface="ArialNova"/>
              </a:rPr>
              <a:t>med</a:t>
            </a:r>
            <a:r>
              <a:rPr lang="fi-FI" sz="1800" b="1" dirty="0">
                <a:solidFill>
                  <a:srgbClr val="0070C0"/>
                </a:solidFill>
                <a:latin typeface="ArialNova"/>
              </a:rPr>
              <a:t> </a:t>
            </a:r>
            <a:r>
              <a:rPr lang="fi-FI" sz="1800" b="1" dirty="0" err="1">
                <a:solidFill>
                  <a:srgbClr val="0070C0"/>
                </a:solidFill>
                <a:latin typeface="ArialNova"/>
              </a:rPr>
              <a:t>andra</a:t>
            </a:r>
            <a:r>
              <a:rPr lang="fi-FI" sz="1800" b="1" dirty="0">
                <a:solidFill>
                  <a:srgbClr val="0070C0"/>
                </a:solidFill>
                <a:latin typeface="ArialNova"/>
              </a:rPr>
              <a:t>. Halva </a:t>
            </a:r>
            <a:r>
              <a:rPr lang="fi-FI" sz="1800" b="1" dirty="0" err="1">
                <a:solidFill>
                  <a:srgbClr val="0070C0"/>
                </a:solidFill>
                <a:latin typeface="ArialNova"/>
              </a:rPr>
              <a:t>gruppen</a:t>
            </a:r>
            <a:r>
              <a:rPr lang="fi-FI" sz="1800" b="1" dirty="0">
                <a:solidFill>
                  <a:srgbClr val="0070C0"/>
                </a:solidFill>
                <a:latin typeface="ArialNova"/>
              </a:rPr>
              <a:t> </a:t>
            </a:r>
            <a:r>
              <a:rPr lang="fi-FI" sz="1800" b="1" dirty="0" err="1">
                <a:solidFill>
                  <a:srgbClr val="0070C0"/>
                </a:solidFill>
                <a:latin typeface="ArialNova"/>
              </a:rPr>
              <a:t>är</a:t>
            </a:r>
            <a:r>
              <a:rPr lang="fi-FI" sz="1800" b="1" dirty="0">
                <a:solidFill>
                  <a:srgbClr val="0070C0"/>
                </a:solidFill>
                <a:latin typeface="ArialNova"/>
              </a:rPr>
              <a:t> </a:t>
            </a:r>
            <a:r>
              <a:rPr lang="fi-FI" sz="1800" b="1" dirty="0" err="1">
                <a:solidFill>
                  <a:srgbClr val="0070C0"/>
                </a:solidFill>
                <a:latin typeface="ArialNova"/>
              </a:rPr>
              <a:t>utbytesstuderande</a:t>
            </a:r>
            <a:r>
              <a:rPr lang="fi-FI" sz="1800" b="1" dirty="0">
                <a:solidFill>
                  <a:srgbClr val="0070C0"/>
                </a:solidFill>
                <a:latin typeface="ArialNova"/>
              </a:rPr>
              <a:t> </a:t>
            </a:r>
            <a:r>
              <a:rPr lang="fi-FI" sz="1800" b="1" dirty="0" err="1">
                <a:solidFill>
                  <a:srgbClr val="0070C0"/>
                </a:solidFill>
                <a:latin typeface="ArialNova"/>
              </a:rPr>
              <a:t>och</a:t>
            </a:r>
            <a:r>
              <a:rPr lang="fi-FI" sz="1800" b="1" dirty="0">
                <a:solidFill>
                  <a:srgbClr val="0070C0"/>
                </a:solidFill>
                <a:latin typeface="ArialNova"/>
              </a:rPr>
              <a:t> just </a:t>
            </a:r>
            <a:r>
              <a:rPr lang="fi-FI" sz="1800" b="1" dirty="0" err="1">
                <a:solidFill>
                  <a:srgbClr val="0070C0"/>
                </a:solidFill>
                <a:latin typeface="ArialNova"/>
              </a:rPr>
              <a:t>anlänt</a:t>
            </a:r>
            <a:r>
              <a:rPr lang="fi-FI" sz="1800" b="1" dirty="0">
                <a:solidFill>
                  <a:srgbClr val="0070C0"/>
                </a:solidFill>
                <a:latin typeface="ArialNova"/>
              </a:rPr>
              <a:t> </a:t>
            </a:r>
            <a:r>
              <a:rPr lang="fi-FI" sz="1800" b="1" dirty="0" err="1">
                <a:solidFill>
                  <a:srgbClr val="0070C0"/>
                </a:solidFill>
                <a:latin typeface="ArialNova"/>
              </a:rPr>
              <a:t>till</a:t>
            </a:r>
            <a:r>
              <a:rPr lang="fi-FI" sz="1800" b="1" dirty="0">
                <a:solidFill>
                  <a:srgbClr val="0070C0"/>
                </a:solidFill>
                <a:latin typeface="ArialNova"/>
              </a:rPr>
              <a:t> Finland </a:t>
            </a:r>
            <a:r>
              <a:rPr lang="fi-FI" sz="1800" b="1" dirty="0" err="1">
                <a:solidFill>
                  <a:srgbClr val="0070C0"/>
                </a:solidFill>
                <a:latin typeface="ArialNova"/>
              </a:rPr>
              <a:t>och</a:t>
            </a:r>
            <a:r>
              <a:rPr lang="fi-FI" sz="1800" b="1" dirty="0">
                <a:solidFill>
                  <a:srgbClr val="0070C0"/>
                </a:solidFill>
                <a:latin typeface="ArialNova"/>
              </a:rPr>
              <a:t> halva </a:t>
            </a:r>
            <a:r>
              <a:rPr lang="fi-FI" sz="1800" b="1" dirty="0" err="1">
                <a:solidFill>
                  <a:srgbClr val="0070C0"/>
                </a:solidFill>
                <a:latin typeface="ArialNova"/>
              </a:rPr>
              <a:t>gruppen</a:t>
            </a:r>
            <a:r>
              <a:rPr lang="fi-FI" sz="1800" b="1" dirty="0">
                <a:solidFill>
                  <a:srgbClr val="0070C0"/>
                </a:solidFill>
                <a:latin typeface="ArialNova"/>
              </a:rPr>
              <a:t> </a:t>
            </a:r>
            <a:r>
              <a:rPr lang="fi-FI" sz="1800" b="1" dirty="0" err="1">
                <a:solidFill>
                  <a:srgbClr val="0070C0"/>
                </a:solidFill>
                <a:latin typeface="ArialNova"/>
              </a:rPr>
              <a:t>på</a:t>
            </a:r>
            <a:r>
              <a:rPr lang="fi-FI" sz="1800" b="1" dirty="0">
                <a:solidFill>
                  <a:srgbClr val="0070C0"/>
                </a:solidFill>
                <a:latin typeface="ArialNova"/>
              </a:rPr>
              <a:t> </a:t>
            </a:r>
            <a:r>
              <a:rPr lang="fi-FI" sz="1800" b="1" dirty="0" err="1">
                <a:solidFill>
                  <a:srgbClr val="0070C0"/>
                </a:solidFill>
                <a:latin typeface="ArialNova"/>
              </a:rPr>
              <a:t>väg</a:t>
            </a:r>
            <a:r>
              <a:rPr lang="fi-FI" sz="1800" b="1" dirty="0">
                <a:solidFill>
                  <a:srgbClr val="0070C0"/>
                </a:solidFill>
                <a:latin typeface="ArialNova"/>
              </a:rPr>
              <a:t> </a:t>
            </a:r>
            <a:r>
              <a:rPr lang="fi-FI" sz="1800" b="1" dirty="0" err="1">
                <a:solidFill>
                  <a:srgbClr val="0070C0"/>
                </a:solidFill>
                <a:latin typeface="ArialNova"/>
              </a:rPr>
              <a:t>till</a:t>
            </a:r>
            <a:r>
              <a:rPr lang="fi-FI" sz="1800" b="1" dirty="0">
                <a:solidFill>
                  <a:srgbClr val="0070C0"/>
                </a:solidFill>
                <a:latin typeface="ArialNova"/>
              </a:rPr>
              <a:t> </a:t>
            </a:r>
            <a:r>
              <a:rPr lang="fi-FI" sz="1800" b="1" dirty="0" err="1">
                <a:solidFill>
                  <a:srgbClr val="0070C0"/>
                </a:solidFill>
                <a:latin typeface="ArialNova"/>
              </a:rPr>
              <a:t>sitt</a:t>
            </a:r>
            <a:r>
              <a:rPr lang="fi-FI" sz="1800" b="1" dirty="0">
                <a:solidFill>
                  <a:srgbClr val="0070C0"/>
                </a:solidFill>
                <a:latin typeface="ArialNova"/>
              </a:rPr>
              <a:t> </a:t>
            </a:r>
            <a:r>
              <a:rPr lang="fi-FI" sz="1800" b="1" dirty="0" err="1">
                <a:solidFill>
                  <a:srgbClr val="0070C0"/>
                </a:solidFill>
                <a:latin typeface="ArialNova"/>
              </a:rPr>
              <a:t>resemål</a:t>
            </a:r>
            <a:r>
              <a:rPr lang="fi-FI" sz="1800" b="1" dirty="0">
                <a:solidFill>
                  <a:srgbClr val="0070C0"/>
                </a:solidFill>
                <a:latin typeface="ArialNova"/>
              </a:rPr>
              <a:t>.</a:t>
            </a:r>
            <a:endParaRPr lang="fi-FI" sz="1800" b="1" i="0" dirty="0">
              <a:solidFill>
                <a:srgbClr val="0070C0"/>
              </a:solidFill>
              <a:effectLst/>
              <a:latin typeface="ArialNova"/>
            </a:endParaRPr>
          </a:p>
          <a:p>
            <a:pPr algn="l" rtl="0">
              <a:buFont typeface="Arial" panose="020B0604020202020204" pitchFamily="34" charset="0"/>
              <a:buChar char="•"/>
            </a:pPr>
            <a:endParaRPr lang="fi-FI" sz="1800" dirty="0">
              <a:solidFill>
                <a:srgbClr val="097D45"/>
              </a:solidFill>
              <a:latin typeface="ArialNova"/>
            </a:endParaRPr>
          </a:p>
          <a:p>
            <a:pPr algn="l" rtl="0">
              <a:buFont typeface="Arial" panose="020B0604020202020204" pitchFamily="34" charset="0"/>
              <a:buChar char="•"/>
            </a:pPr>
            <a:endParaRPr lang="fi-FI" sz="1800" dirty="0">
              <a:solidFill>
                <a:srgbClr val="097D45"/>
              </a:solidFill>
              <a:latin typeface="ArialNova"/>
            </a:endParaRPr>
          </a:p>
          <a:p>
            <a:pPr algn="l" rtl="0">
              <a:buFont typeface="Arial" panose="020B0604020202020204" pitchFamily="34" charset="0"/>
              <a:buChar char="•"/>
            </a:pPr>
            <a:endParaRPr lang="fi-FI" sz="1800" dirty="0"/>
          </a:p>
        </p:txBody>
      </p:sp>
      <p:sp>
        <p:nvSpPr>
          <p:cNvPr id="6" name="AutoShape 4" descr="Työntekijä, Hiomakone, Tehdas">
            <a:extLst>
              <a:ext uri="{FF2B5EF4-FFF2-40B4-BE49-F238E27FC236}">
                <a16:creationId xmlns:a16="http://schemas.microsoft.com/office/drawing/2014/main" id="{4E85A2AA-292E-D220-8A61-9FA3E6F69509}"/>
              </a:ext>
            </a:extLst>
          </p:cNvPr>
          <p:cNvSpPr>
            <a:spLocks noGrp="1" noChangeAspect="1" noChangeArrowheads="1"/>
          </p:cNvSpPr>
          <p:nvPr>
            <p:ph type="body" sz="half" idx="2"/>
          </p:nvPr>
        </p:nvSpPr>
        <p:spPr bwMode="auto">
          <a:xfrm>
            <a:off x="609600" y="981075"/>
            <a:ext cx="4011613" cy="5145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dirty="0"/>
          </a:p>
        </p:txBody>
      </p:sp>
      <p:pic>
        <p:nvPicPr>
          <p:cNvPr id="9" name="Picture 8" descr="A person using a grinder&#10;&#10;Description automatically generated">
            <a:extLst>
              <a:ext uri="{FF2B5EF4-FFF2-40B4-BE49-F238E27FC236}">
                <a16:creationId xmlns:a16="http://schemas.microsoft.com/office/drawing/2014/main" id="{8AB52CBB-2AF5-DB80-AE61-5A45F3DC2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846004"/>
            <a:ext cx="4429341" cy="5280159"/>
          </a:xfrm>
          <a:prstGeom prst="rect">
            <a:avLst/>
          </a:prstGeom>
        </p:spPr>
      </p:pic>
      <p:sp>
        <p:nvSpPr>
          <p:cNvPr id="5" name="TextBox 4">
            <a:extLst>
              <a:ext uri="{FF2B5EF4-FFF2-40B4-BE49-F238E27FC236}">
                <a16:creationId xmlns:a16="http://schemas.microsoft.com/office/drawing/2014/main" id="{E22FBF8A-0DB9-4CD5-C7ED-077F4547EFAE}"/>
              </a:ext>
            </a:extLst>
          </p:cNvPr>
          <p:cNvSpPr txBox="1"/>
          <p:nvPr/>
        </p:nvSpPr>
        <p:spPr>
          <a:xfrm>
            <a:off x="191344" y="249660"/>
            <a:ext cx="3719395" cy="584775"/>
          </a:xfrm>
          <a:prstGeom prst="rect">
            <a:avLst/>
          </a:prstGeom>
          <a:noFill/>
        </p:spPr>
        <p:txBody>
          <a:bodyPr wrap="square">
            <a:spAutoFit/>
          </a:bodyPr>
          <a:lstStyle/>
          <a:p>
            <a:r>
              <a:rPr lang="fi-FI" sz="3200" b="1" dirty="0">
                <a:solidFill>
                  <a:schemeClr val="bg1"/>
                </a:solidFill>
                <a:highlight>
                  <a:srgbClr val="008000"/>
                </a:highlight>
              </a:rPr>
              <a:t>PÅ ARBETSPLATSEN</a:t>
            </a:r>
          </a:p>
        </p:txBody>
      </p:sp>
    </p:spTree>
    <p:extLst>
      <p:ext uri="{BB962C8B-B14F-4D97-AF65-F5344CB8AC3E}">
        <p14:creationId xmlns:p14="http://schemas.microsoft.com/office/powerpoint/2010/main" val="230302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0A293C-EC12-9DB2-337A-2833D428F40A}"/>
              </a:ext>
            </a:extLst>
          </p:cNvPr>
          <p:cNvSpPr txBox="1"/>
          <p:nvPr/>
        </p:nvSpPr>
        <p:spPr>
          <a:xfrm>
            <a:off x="479376" y="404664"/>
            <a:ext cx="9937104" cy="5632311"/>
          </a:xfrm>
          <a:prstGeom prst="rect">
            <a:avLst/>
          </a:prstGeom>
          <a:noFill/>
        </p:spPr>
        <p:txBody>
          <a:bodyPr wrap="square">
            <a:spAutoFit/>
          </a:bodyPr>
          <a:lstStyle/>
          <a:p>
            <a:pPr rtl="0">
              <a:buFont typeface="Arial" panose="020B0604020202020204" pitchFamily="34" charset="0"/>
              <a:buChar char="•"/>
            </a:pPr>
            <a:r>
              <a:rPr lang="fi-FI" sz="2400" dirty="0" err="1">
                <a:latin typeface="ArialNova"/>
              </a:rPr>
              <a:t>Följ</a:t>
            </a:r>
            <a:r>
              <a:rPr lang="fi-FI" sz="2400" dirty="0">
                <a:latin typeface="ArialNova"/>
              </a:rPr>
              <a:t> </a:t>
            </a:r>
            <a:r>
              <a:rPr lang="fi-FI" sz="2400" dirty="0" err="1">
                <a:latin typeface="ArialNova"/>
              </a:rPr>
              <a:t>arbetsplatsens</a:t>
            </a:r>
            <a:r>
              <a:rPr lang="fi-FI" sz="2400" dirty="0">
                <a:latin typeface="ArialNova"/>
              </a:rPr>
              <a:t> </a:t>
            </a:r>
            <a:r>
              <a:rPr lang="fi-FI" sz="2400" dirty="0" err="1">
                <a:latin typeface="ArialNova"/>
              </a:rPr>
              <a:t>instruktioner</a:t>
            </a:r>
            <a:r>
              <a:rPr lang="fi-FI" sz="2400" dirty="0">
                <a:latin typeface="ArialNova"/>
              </a:rPr>
              <a:t> </a:t>
            </a:r>
            <a:r>
              <a:rPr lang="fi-FI" sz="2400" dirty="0" err="1">
                <a:latin typeface="ArialNova"/>
              </a:rPr>
              <a:t>och</a:t>
            </a:r>
            <a:r>
              <a:rPr lang="fi-FI" sz="2400" dirty="0">
                <a:latin typeface="ArialNova"/>
              </a:rPr>
              <a:t> </a:t>
            </a:r>
            <a:r>
              <a:rPr lang="fi-FI" sz="2400" dirty="0" err="1">
                <a:latin typeface="ArialNova"/>
              </a:rPr>
              <a:t>fråga</a:t>
            </a:r>
            <a:r>
              <a:rPr lang="fi-FI" sz="2400" dirty="0">
                <a:latin typeface="ArialNova"/>
              </a:rPr>
              <a:t> </a:t>
            </a:r>
            <a:r>
              <a:rPr lang="fi-FI" sz="2400" dirty="0" err="1">
                <a:latin typeface="ArialNova"/>
              </a:rPr>
              <a:t>om</a:t>
            </a:r>
            <a:r>
              <a:rPr lang="fi-FI" sz="2400" dirty="0">
                <a:latin typeface="ArialNova"/>
              </a:rPr>
              <a:t> </a:t>
            </a:r>
            <a:r>
              <a:rPr lang="fi-FI" sz="2400" dirty="0" err="1">
                <a:latin typeface="ArialNova"/>
              </a:rPr>
              <a:t>hjälp</a:t>
            </a:r>
            <a:r>
              <a:rPr lang="fi-FI" sz="2400" dirty="0">
                <a:latin typeface="ArialNova"/>
              </a:rPr>
              <a:t> </a:t>
            </a:r>
            <a:r>
              <a:rPr lang="fi-FI" sz="2400" dirty="0" err="1">
                <a:latin typeface="ArialNova"/>
              </a:rPr>
              <a:t>vid</a:t>
            </a:r>
            <a:r>
              <a:rPr lang="fi-FI" sz="2400" dirty="0">
                <a:latin typeface="ArialNova"/>
              </a:rPr>
              <a:t> </a:t>
            </a:r>
            <a:r>
              <a:rPr lang="fi-FI" sz="2400" dirty="0" err="1">
                <a:latin typeface="ArialNova"/>
              </a:rPr>
              <a:t>behov</a:t>
            </a:r>
            <a:r>
              <a:rPr lang="fi-FI" sz="2400" i="0" dirty="0">
                <a:effectLst/>
                <a:latin typeface="ArialNova"/>
              </a:rPr>
              <a:t>.</a:t>
            </a:r>
          </a:p>
          <a:p>
            <a:pPr rtl="0">
              <a:buFont typeface="Arial" panose="020B0604020202020204" pitchFamily="34" charset="0"/>
              <a:buChar char="•"/>
            </a:pPr>
            <a:r>
              <a:rPr lang="fi-FI" sz="2400" dirty="0" err="1">
                <a:latin typeface="ArialNova"/>
              </a:rPr>
              <a:t>Kom</a:t>
            </a:r>
            <a:r>
              <a:rPr lang="fi-FI" sz="2400" dirty="0">
                <a:latin typeface="ArialNova"/>
              </a:rPr>
              <a:t> </a:t>
            </a:r>
            <a:r>
              <a:rPr lang="fi-FI" sz="2400" dirty="0" err="1">
                <a:latin typeface="ArialNova"/>
              </a:rPr>
              <a:t>ihåg</a:t>
            </a:r>
            <a:r>
              <a:rPr lang="fi-FI" sz="2400" dirty="0">
                <a:latin typeface="ArialNova"/>
              </a:rPr>
              <a:t> du </a:t>
            </a:r>
            <a:r>
              <a:rPr lang="fi-FI" sz="2400" dirty="0" err="1">
                <a:latin typeface="ArialNova"/>
              </a:rPr>
              <a:t>representerar</a:t>
            </a:r>
            <a:r>
              <a:rPr lang="fi-FI" sz="2400" dirty="0">
                <a:latin typeface="ArialNova"/>
              </a:rPr>
              <a:t> </a:t>
            </a:r>
            <a:r>
              <a:rPr lang="fi-FI" sz="2400" dirty="0" err="1">
                <a:latin typeface="ArialNova"/>
              </a:rPr>
              <a:t>din</a:t>
            </a:r>
            <a:r>
              <a:rPr lang="fi-FI" sz="2400" dirty="0">
                <a:latin typeface="ArialNova"/>
              </a:rPr>
              <a:t> </a:t>
            </a:r>
            <a:r>
              <a:rPr lang="fi-FI" sz="2400" dirty="0" err="1">
                <a:latin typeface="ArialNova"/>
              </a:rPr>
              <a:t>skola</a:t>
            </a:r>
            <a:r>
              <a:rPr lang="fi-FI" sz="2400" dirty="0">
                <a:latin typeface="ArialNova"/>
              </a:rPr>
              <a:t> </a:t>
            </a:r>
            <a:r>
              <a:rPr lang="fi-FI" sz="2400" dirty="0" err="1">
                <a:latin typeface="ArialNova"/>
              </a:rPr>
              <a:t>och</a:t>
            </a:r>
            <a:r>
              <a:rPr lang="fi-FI" sz="2400" dirty="0">
                <a:latin typeface="ArialNova"/>
              </a:rPr>
              <a:t> </a:t>
            </a:r>
            <a:r>
              <a:rPr lang="fi-FI" sz="2400" dirty="0" err="1">
                <a:latin typeface="ArialNova"/>
              </a:rPr>
              <a:t>ditt</a:t>
            </a:r>
            <a:r>
              <a:rPr lang="fi-FI" sz="2400" dirty="0">
                <a:latin typeface="ArialNova"/>
              </a:rPr>
              <a:t> </a:t>
            </a:r>
            <a:r>
              <a:rPr lang="fi-FI" sz="2400" dirty="0" err="1">
                <a:latin typeface="ArialNova"/>
              </a:rPr>
              <a:t>land</a:t>
            </a:r>
            <a:r>
              <a:rPr lang="fi-FI" sz="2400" dirty="0">
                <a:latin typeface="ArialNova"/>
              </a:rPr>
              <a:t>!!!! </a:t>
            </a:r>
            <a:endParaRPr lang="fi-FI" sz="2400" i="0" dirty="0">
              <a:effectLst/>
              <a:latin typeface="ArialNova"/>
            </a:endParaRPr>
          </a:p>
          <a:p>
            <a:pPr rtl="0">
              <a:buFont typeface="Arial" panose="020B0604020202020204" pitchFamily="34" charset="0"/>
              <a:buChar char="•"/>
            </a:pPr>
            <a:r>
              <a:rPr lang="fi-FI" sz="2400" i="0" dirty="0" err="1">
                <a:effectLst/>
                <a:latin typeface="ArialNova-Bold"/>
              </a:rPr>
              <a:t>Bli</a:t>
            </a:r>
            <a:r>
              <a:rPr lang="fi-FI" sz="2400" i="0" dirty="0">
                <a:effectLst/>
                <a:latin typeface="ArialNova-Bold"/>
              </a:rPr>
              <a:t> </a:t>
            </a:r>
            <a:r>
              <a:rPr lang="fi-FI" sz="2400" i="0" dirty="0" err="1">
                <a:effectLst/>
                <a:latin typeface="ArialNova-Bold"/>
              </a:rPr>
              <a:t>inte</a:t>
            </a:r>
            <a:r>
              <a:rPr lang="fi-FI" sz="2400" i="0" dirty="0">
                <a:effectLst/>
                <a:latin typeface="ArialNova-Bold"/>
              </a:rPr>
              <a:t> </a:t>
            </a:r>
            <a:r>
              <a:rPr lang="fi-FI" sz="2400" i="0" dirty="0" err="1">
                <a:effectLst/>
                <a:latin typeface="ArialNova-Bold"/>
              </a:rPr>
              <a:t>försenad</a:t>
            </a:r>
            <a:r>
              <a:rPr lang="fi-FI" sz="2400" i="0" dirty="0">
                <a:effectLst/>
                <a:latin typeface="ArialNova-Bold"/>
              </a:rPr>
              <a:t> </a:t>
            </a:r>
            <a:r>
              <a:rPr lang="fi-FI" sz="2400" i="0" dirty="0" err="1">
                <a:effectLst/>
                <a:latin typeface="ArialNova-Bold"/>
              </a:rPr>
              <a:t>från</a:t>
            </a:r>
            <a:r>
              <a:rPr lang="fi-FI" sz="2400" i="0" dirty="0">
                <a:effectLst/>
                <a:latin typeface="ArialNova-Bold"/>
              </a:rPr>
              <a:t> </a:t>
            </a:r>
            <a:r>
              <a:rPr lang="fi-FI" sz="2400" i="0" dirty="0" err="1">
                <a:effectLst/>
                <a:latin typeface="ArialNova-Bold"/>
              </a:rPr>
              <a:t>arbetsplatsen</a:t>
            </a:r>
            <a:r>
              <a:rPr lang="fi-FI" sz="2400" i="0" dirty="0">
                <a:effectLst/>
                <a:latin typeface="ArialNova-Bold"/>
              </a:rPr>
              <a:t>.</a:t>
            </a:r>
            <a:endParaRPr lang="fi-FI" sz="2400" i="0" dirty="0">
              <a:effectLst/>
              <a:latin typeface="ArialNova"/>
            </a:endParaRPr>
          </a:p>
          <a:p>
            <a:pPr rtl="0">
              <a:buFont typeface="Arial" panose="020B0604020202020204" pitchFamily="34" charset="0"/>
              <a:buChar char="•"/>
            </a:pPr>
            <a:r>
              <a:rPr lang="fi-FI" sz="2400" i="0" dirty="0" err="1">
                <a:effectLst/>
                <a:latin typeface="ArialNova-Bold"/>
              </a:rPr>
              <a:t>Ta</a:t>
            </a:r>
            <a:r>
              <a:rPr lang="fi-FI" sz="2400" i="0" dirty="0">
                <a:effectLst/>
                <a:latin typeface="ArialNova-Bold"/>
              </a:rPr>
              <a:t> </a:t>
            </a:r>
            <a:r>
              <a:rPr lang="fi-FI" sz="2400" i="0" dirty="0" err="1">
                <a:effectLst/>
                <a:latin typeface="ArialNova-Bold"/>
              </a:rPr>
              <a:t>egna</a:t>
            </a:r>
            <a:r>
              <a:rPr lang="fi-FI" sz="2400" i="0" dirty="0">
                <a:effectLst/>
                <a:latin typeface="ArialNova-Bold"/>
              </a:rPr>
              <a:t> </a:t>
            </a:r>
            <a:r>
              <a:rPr lang="fi-FI" sz="2400" i="0" dirty="0" err="1">
                <a:effectLst/>
                <a:latin typeface="ArialNova-Bold"/>
              </a:rPr>
              <a:t>initiativ</a:t>
            </a:r>
            <a:r>
              <a:rPr lang="fi-FI" sz="2400" i="0" dirty="0">
                <a:effectLst/>
                <a:latin typeface="ArialNova-Bold"/>
              </a:rPr>
              <a:t>.</a:t>
            </a:r>
          </a:p>
          <a:p>
            <a:pPr rtl="0">
              <a:buFont typeface="Arial" panose="020B0604020202020204" pitchFamily="34" charset="0"/>
              <a:buChar char="•"/>
            </a:pPr>
            <a:r>
              <a:rPr lang="fi-FI" sz="2400" dirty="0" err="1">
                <a:latin typeface="ArialNova"/>
              </a:rPr>
              <a:t>Kom</a:t>
            </a:r>
            <a:r>
              <a:rPr lang="fi-FI" sz="2400" dirty="0">
                <a:latin typeface="ArialNova"/>
              </a:rPr>
              <a:t> </a:t>
            </a:r>
            <a:r>
              <a:rPr lang="fi-FI" sz="2400" dirty="0" err="1">
                <a:latin typeface="ArialNova"/>
              </a:rPr>
              <a:t>ihåg</a:t>
            </a:r>
            <a:r>
              <a:rPr lang="fi-FI" sz="2400" dirty="0">
                <a:latin typeface="ArialNova"/>
              </a:rPr>
              <a:t> </a:t>
            </a:r>
            <a:r>
              <a:rPr lang="fi-FI" sz="2400" dirty="0" err="1">
                <a:latin typeface="ArialNova"/>
              </a:rPr>
              <a:t>k</a:t>
            </a:r>
            <a:r>
              <a:rPr lang="fi-FI" sz="2400" i="0" dirty="0" err="1">
                <a:effectLst/>
                <a:latin typeface="ArialNova-Bold"/>
              </a:rPr>
              <a:t>undservice</a:t>
            </a:r>
            <a:r>
              <a:rPr lang="fi-FI" sz="2400" i="0" dirty="0">
                <a:effectLst/>
                <a:latin typeface="ArialNova-Bold"/>
              </a:rPr>
              <a:t> </a:t>
            </a:r>
            <a:r>
              <a:rPr lang="fi-FI" sz="2400" i="0" dirty="0" err="1">
                <a:effectLst/>
                <a:latin typeface="ArialNova-Bold"/>
              </a:rPr>
              <a:t>och</a:t>
            </a:r>
            <a:r>
              <a:rPr lang="fi-FI" sz="2400" i="0" dirty="0">
                <a:effectLst/>
                <a:latin typeface="ArialNova-Bold"/>
              </a:rPr>
              <a:t> </a:t>
            </a:r>
            <a:r>
              <a:rPr lang="fi-FI" sz="2400" i="0" dirty="0" err="1">
                <a:effectLst/>
                <a:latin typeface="ArialNova-Bold"/>
              </a:rPr>
              <a:t>positiv</a:t>
            </a:r>
            <a:r>
              <a:rPr lang="fi-FI" sz="2400" i="0" dirty="0">
                <a:effectLst/>
                <a:latin typeface="ArialNova-Bold"/>
              </a:rPr>
              <a:t> </a:t>
            </a:r>
            <a:r>
              <a:rPr lang="fi-FI" sz="2400" i="0" dirty="0" err="1">
                <a:effectLst/>
                <a:latin typeface="ArialNova-Bold"/>
              </a:rPr>
              <a:t>attityd</a:t>
            </a:r>
            <a:endParaRPr lang="fi-FI" sz="2400" i="0" dirty="0">
              <a:effectLst/>
              <a:latin typeface="ArialNova"/>
            </a:endParaRPr>
          </a:p>
          <a:p>
            <a:pPr rtl="0">
              <a:buFont typeface="Arial" panose="020B0604020202020204" pitchFamily="34" charset="0"/>
              <a:buChar char="•"/>
            </a:pPr>
            <a:r>
              <a:rPr lang="fi-FI" sz="2400" i="0" dirty="0">
                <a:effectLst/>
                <a:latin typeface="ArialNova"/>
              </a:rPr>
              <a:t>.</a:t>
            </a:r>
            <a:r>
              <a:rPr lang="fi-FI" sz="2400" i="0" dirty="0" err="1">
                <a:effectLst/>
                <a:latin typeface="ArialNova-Bold"/>
              </a:rPr>
              <a:t>Hierarkin</a:t>
            </a:r>
            <a:r>
              <a:rPr lang="fi-FI" sz="2400" i="0" dirty="0">
                <a:effectLst/>
                <a:latin typeface="ArialNova-Bold"/>
              </a:rPr>
              <a:t> </a:t>
            </a:r>
            <a:r>
              <a:rPr lang="fi-FI" sz="2400" i="0" dirty="0" err="1">
                <a:effectLst/>
                <a:latin typeface="ArialNova-Bold"/>
              </a:rPr>
              <a:t>på</a:t>
            </a:r>
            <a:r>
              <a:rPr lang="fi-FI" sz="2400" i="0" dirty="0">
                <a:effectLst/>
                <a:latin typeface="ArialNova-Bold"/>
              </a:rPr>
              <a:t> </a:t>
            </a:r>
            <a:r>
              <a:rPr lang="fi-FI" sz="2400" i="0" dirty="0" err="1">
                <a:effectLst/>
                <a:latin typeface="ArialNova-Bold"/>
              </a:rPr>
              <a:t>arbetsplatsen</a:t>
            </a:r>
            <a:r>
              <a:rPr lang="fi-FI" sz="2400" i="0" dirty="0">
                <a:effectLst/>
                <a:latin typeface="ArialNova-Bold"/>
              </a:rPr>
              <a:t> </a:t>
            </a:r>
            <a:r>
              <a:rPr lang="fi-FI" sz="2400" dirty="0" err="1">
                <a:latin typeface="ArialNova"/>
              </a:rPr>
              <a:t>t.ex</a:t>
            </a:r>
            <a:r>
              <a:rPr lang="fi-FI" sz="2400" dirty="0">
                <a:latin typeface="ArialNova"/>
              </a:rPr>
              <a:t>. </a:t>
            </a:r>
            <a:r>
              <a:rPr lang="fi-FI" sz="2400" dirty="0" err="1">
                <a:latin typeface="ArialNova"/>
              </a:rPr>
              <a:t>kan</a:t>
            </a:r>
            <a:r>
              <a:rPr lang="fi-FI" sz="2400" dirty="0">
                <a:latin typeface="ArialNova"/>
              </a:rPr>
              <a:t> vara </a:t>
            </a:r>
            <a:r>
              <a:rPr lang="fi-FI" sz="2400" dirty="0" err="1">
                <a:latin typeface="ArialNova"/>
              </a:rPr>
              <a:t>striktare</a:t>
            </a:r>
            <a:r>
              <a:rPr lang="fi-FI" sz="2400" dirty="0">
                <a:latin typeface="ArialNova"/>
              </a:rPr>
              <a:t> i </a:t>
            </a:r>
            <a:r>
              <a:rPr lang="fi-FI" sz="2400" dirty="0" err="1">
                <a:latin typeface="ArialNova"/>
              </a:rPr>
              <a:t>många</a:t>
            </a:r>
            <a:r>
              <a:rPr lang="fi-FI" sz="2400" dirty="0">
                <a:latin typeface="ArialNova"/>
              </a:rPr>
              <a:t> </a:t>
            </a:r>
          </a:p>
          <a:p>
            <a:pPr rtl="0">
              <a:buFont typeface="Arial" panose="020B0604020202020204" pitchFamily="34" charset="0"/>
              <a:buChar char="•"/>
            </a:pPr>
            <a:r>
              <a:rPr lang="fi-FI" sz="2400" i="0" dirty="0" err="1">
                <a:effectLst/>
                <a:latin typeface="ArialNova"/>
              </a:rPr>
              <a:t>Kom</a:t>
            </a:r>
            <a:r>
              <a:rPr lang="fi-FI" sz="2400" i="0" dirty="0">
                <a:effectLst/>
                <a:latin typeface="ArialNova"/>
              </a:rPr>
              <a:t> </a:t>
            </a:r>
            <a:r>
              <a:rPr lang="fi-FI" sz="2400" i="0" dirty="0" err="1">
                <a:effectLst/>
                <a:latin typeface="ArialNova"/>
              </a:rPr>
              <a:t>ihåg</a:t>
            </a:r>
            <a:r>
              <a:rPr lang="fi-FI" sz="2400" i="0" dirty="0">
                <a:effectLst/>
                <a:latin typeface="ArialNova"/>
              </a:rPr>
              <a:t> </a:t>
            </a:r>
            <a:r>
              <a:rPr lang="fi-FI" sz="2400" i="0" dirty="0" err="1">
                <a:effectLst/>
                <a:latin typeface="ArialNova"/>
              </a:rPr>
              <a:t>uppförande</a:t>
            </a:r>
            <a:r>
              <a:rPr lang="fi-FI" sz="2400" i="0" dirty="0">
                <a:effectLst/>
                <a:latin typeface="ArialNova"/>
              </a:rPr>
              <a:t> </a:t>
            </a:r>
            <a:r>
              <a:rPr lang="fi-FI" sz="2400" i="0" dirty="0" err="1">
                <a:effectLst/>
                <a:latin typeface="ArialNova"/>
              </a:rPr>
              <a:t>också</a:t>
            </a:r>
            <a:r>
              <a:rPr lang="fi-FI" sz="2400" i="0" dirty="0">
                <a:effectLst/>
                <a:latin typeface="ArialNova"/>
              </a:rPr>
              <a:t> i </a:t>
            </a:r>
            <a:r>
              <a:rPr lang="fi-FI" sz="2400" i="0" dirty="0" err="1">
                <a:effectLst/>
                <a:latin typeface="ArialNova"/>
              </a:rPr>
              <a:t>problemfall</a:t>
            </a:r>
            <a:r>
              <a:rPr lang="fi-FI" sz="2400" i="0" dirty="0">
                <a:effectLst/>
                <a:latin typeface="ArialNova"/>
              </a:rPr>
              <a:t>. </a:t>
            </a:r>
            <a:r>
              <a:rPr lang="fi-FI" sz="2400" i="0" dirty="0" err="1">
                <a:effectLst/>
                <a:latin typeface="ArialNova-Bold"/>
              </a:rPr>
              <a:t>Vid</a:t>
            </a:r>
            <a:r>
              <a:rPr lang="fi-FI" sz="2400" i="0" dirty="0">
                <a:effectLst/>
                <a:latin typeface="ArialNova-Bold"/>
              </a:rPr>
              <a:t> </a:t>
            </a:r>
            <a:r>
              <a:rPr lang="fi-FI" sz="2400" i="0" dirty="0" err="1">
                <a:effectLst/>
                <a:latin typeface="ArialNova-Bold"/>
              </a:rPr>
              <a:t>problem</a:t>
            </a:r>
            <a:r>
              <a:rPr lang="fi-FI" sz="2400" i="0" dirty="0">
                <a:effectLst/>
                <a:latin typeface="ArialNova-Bold"/>
              </a:rPr>
              <a:t> </a:t>
            </a:r>
            <a:r>
              <a:rPr lang="fi-FI" sz="2400" i="0" dirty="0" err="1">
                <a:effectLst/>
                <a:latin typeface="ArialNova-Bold"/>
              </a:rPr>
              <a:t>kontakta</a:t>
            </a:r>
            <a:r>
              <a:rPr lang="fi-FI" sz="2400" i="0" dirty="0">
                <a:effectLst/>
                <a:latin typeface="ArialNova-Bold"/>
              </a:rPr>
              <a:t> </a:t>
            </a:r>
            <a:r>
              <a:rPr lang="fi-FI" sz="2400" i="0" dirty="0" err="1">
                <a:effectLst/>
                <a:latin typeface="ArialNova-Bold"/>
              </a:rPr>
              <a:t>din</a:t>
            </a:r>
            <a:r>
              <a:rPr lang="fi-FI" sz="2400" i="0" dirty="0">
                <a:effectLst/>
                <a:latin typeface="ArialNova-Bold"/>
              </a:rPr>
              <a:t> </a:t>
            </a:r>
            <a:r>
              <a:rPr lang="fi-FI" sz="2400" i="0" dirty="0" err="1">
                <a:effectLst/>
                <a:latin typeface="ArialNova-Bold"/>
              </a:rPr>
              <a:t>koordinator</a:t>
            </a:r>
            <a:r>
              <a:rPr lang="fi-FI" sz="2400" i="0" dirty="0">
                <a:effectLst/>
                <a:latin typeface="ArialNova-Bold"/>
              </a:rPr>
              <a:t>, </a:t>
            </a:r>
            <a:r>
              <a:rPr lang="fi-FI" sz="2400" i="0" dirty="0" err="1">
                <a:effectLst/>
                <a:latin typeface="ArialNova-Bold"/>
              </a:rPr>
              <a:t>hen</a:t>
            </a:r>
            <a:r>
              <a:rPr lang="fi-FI" sz="2400" i="0" dirty="0">
                <a:effectLst/>
                <a:latin typeface="ArialNova-Bold"/>
              </a:rPr>
              <a:t> </a:t>
            </a:r>
            <a:r>
              <a:rPr lang="fi-FI" sz="2400" i="0" dirty="0" err="1">
                <a:effectLst/>
                <a:latin typeface="ArialNova-Bold"/>
              </a:rPr>
              <a:t>kan</a:t>
            </a:r>
            <a:r>
              <a:rPr lang="fi-FI" sz="2400" i="0" dirty="0">
                <a:effectLst/>
                <a:latin typeface="ArialNova-Bold"/>
              </a:rPr>
              <a:t> </a:t>
            </a:r>
            <a:r>
              <a:rPr lang="fi-FI" sz="2400" i="0" dirty="0" err="1">
                <a:effectLst/>
                <a:latin typeface="ArialNova-Bold"/>
              </a:rPr>
              <a:t>ofta</a:t>
            </a:r>
            <a:r>
              <a:rPr lang="fi-FI" sz="2400" i="0" dirty="0">
                <a:effectLst/>
                <a:latin typeface="ArialNova-Bold"/>
              </a:rPr>
              <a:t> </a:t>
            </a:r>
            <a:r>
              <a:rPr lang="fi-FI" sz="2400" i="0" dirty="0" err="1">
                <a:effectLst/>
                <a:latin typeface="ArialNova-Bold"/>
              </a:rPr>
              <a:t>hjälpa</a:t>
            </a:r>
            <a:r>
              <a:rPr lang="fi-FI" sz="2400" i="0" dirty="0">
                <a:effectLst/>
                <a:latin typeface="ArialNova-Bold"/>
              </a:rPr>
              <a:t> i </a:t>
            </a:r>
            <a:r>
              <a:rPr lang="fi-FI" sz="2400" i="0" dirty="0" err="1">
                <a:effectLst/>
                <a:latin typeface="ArialNova-Bold"/>
              </a:rPr>
              <a:t>problemfall</a:t>
            </a:r>
            <a:r>
              <a:rPr lang="fi-FI" sz="2400" i="0" dirty="0">
                <a:effectLst/>
                <a:latin typeface="ArialNova-Bold"/>
              </a:rPr>
              <a:t>.</a:t>
            </a:r>
            <a:endParaRPr lang="fi-FI" sz="2400" i="0" dirty="0">
              <a:effectLst/>
              <a:latin typeface="ArialNova"/>
            </a:endParaRPr>
          </a:p>
          <a:p>
            <a:pPr rtl="0">
              <a:buFont typeface="Arial" panose="020B0604020202020204" pitchFamily="34" charset="0"/>
              <a:buChar char="•"/>
            </a:pPr>
            <a:r>
              <a:rPr lang="fi-FI" sz="2400" i="0" dirty="0" err="1">
                <a:effectLst/>
                <a:latin typeface="ArialNova"/>
              </a:rPr>
              <a:t>Kom</a:t>
            </a:r>
            <a:r>
              <a:rPr lang="fi-FI" sz="2400" i="0" dirty="0">
                <a:effectLst/>
                <a:latin typeface="ArialNova"/>
              </a:rPr>
              <a:t> </a:t>
            </a:r>
            <a:r>
              <a:rPr lang="fi-FI" sz="2400" i="0" dirty="0" err="1">
                <a:effectLst/>
                <a:latin typeface="ArialNova"/>
              </a:rPr>
              <a:t>ihåg</a:t>
            </a:r>
            <a:r>
              <a:rPr lang="fi-FI" sz="2400" i="0" dirty="0">
                <a:effectLst/>
                <a:latin typeface="ArialNova"/>
              </a:rPr>
              <a:t> </a:t>
            </a:r>
            <a:r>
              <a:rPr lang="fi-FI" sz="2400" i="0" dirty="0" err="1">
                <a:effectLst/>
                <a:latin typeface="ArialNova"/>
              </a:rPr>
              <a:t>att</a:t>
            </a:r>
            <a:r>
              <a:rPr lang="fi-FI" sz="2400" i="0" dirty="0">
                <a:effectLst/>
                <a:latin typeface="ArialNova"/>
              </a:rPr>
              <a:t> vara </a:t>
            </a:r>
            <a:r>
              <a:rPr lang="fi-FI" sz="2400" i="0" dirty="0" err="1">
                <a:effectLst/>
                <a:latin typeface="ArialNova-Bold"/>
              </a:rPr>
              <a:t>Social</a:t>
            </a:r>
            <a:r>
              <a:rPr lang="fi-FI" sz="2400" i="0" dirty="0">
                <a:effectLst/>
                <a:latin typeface="ArialNova-Bold"/>
              </a:rPr>
              <a:t> </a:t>
            </a:r>
            <a:r>
              <a:rPr lang="fi-FI" sz="2400" i="0" dirty="0" err="1">
                <a:effectLst/>
                <a:latin typeface="ArialNova-Bold"/>
              </a:rPr>
              <a:t>och</a:t>
            </a:r>
            <a:r>
              <a:rPr lang="fi-FI" sz="2400" i="0" dirty="0">
                <a:effectLst/>
                <a:latin typeface="ArialNova-Bold"/>
              </a:rPr>
              <a:t> </a:t>
            </a:r>
            <a:r>
              <a:rPr lang="fi-FI" sz="2400" i="0" dirty="0" err="1">
                <a:effectLst/>
                <a:latin typeface="ArialNova-Bold"/>
              </a:rPr>
              <a:t>omtänksam</a:t>
            </a:r>
            <a:r>
              <a:rPr lang="fi-FI" sz="2400" i="0" dirty="0">
                <a:effectLst/>
                <a:latin typeface="ArialNova-Bold"/>
              </a:rPr>
              <a:t> </a:t>
            </a:r>
            <a:r>
              <a:rPr lang="fi-FI" sz="2400" i="0" dirty="0" err="1">
                <a:effectLst/>
                <a:latin typeface="ArialNova-Bold"/>
              </a:rPr>
              <a:t>med</a:t>
            </a:r>
            <a:r>
              <a:rPr lang="fi-FI" sz="2400" i="0" dirty="0">
                <a:effectLst/>
                <a:latin typeface="ArialNova-Bold"/>
              </a:rPr>
              <a:t> </a:t>
            </a:r>
            <a:r>
              <a:rPr lang="fi-FI" sz="2400" i="0" dirty="0" err="1">
                <a:effectLst/>
                <a:latin typeface="ArialNova-Bold"/>
              </a:rPr>
              <a:t>dina</a:t>
            </a:r>
            <a:r>
              <a:rPr lang="fi-FI" sz="2400" i="0" dirty="0">
                <a:effectLst/>
                <a:latin typeface="ArialNova-Bold"/>
              </a:rPr>
              <a:t> </a:t>
            </a:r>
            <a:r>
              <a:rPr lang="fi-FI" sz="2400" i="0" dirty="0" err="1">
                <a:effectLst/>
                <a:latin typeface="ArialNova-Bold"/>
              </a:rPr>
              <a:t>jobbarkompisar</a:t>
            </a:r>
            <a:r>
              <a:rPr lang="fi-FI" sz="2400" i="0" dirty="0">
                <a:effectLst/>
                <a:latin typeface="ArialNova-Bold"/>
              </a:rPr>
              <a:t>. </a:t>
            </a:r>
            <a:r>
              <a:rPr lang="fi-FI" sz="2400" i="0" dirty="0" err="1">
                <a:effectLst/>
                <a:latin typeface="ArialNova-Bold"/>
              </a:rPr>
              <a:t>Genom</a:t>
            </a:r>
            <a:r>
              <a:rPr lang="fi-FI" sz="2400" i="0" dirty="0">
                <a:effectLst/>
                <a:latin typeface="ArialNova-Bold"/>
              </a:rPr>
              <a:t> </a:t>
            </a:r>
            <a:r>
              <a:rPr lang="fi-FI" sz="2400" i="0" dirty="0" err="1">
                <a:effectLst/>
                <a:latin typeface="ArialNova-Bold"/>
              </a:rPr>
              <a:t>att</a:t>
            </a:r>
            <a:r>
              <a:rPr lang="fi-FI" sz="2400" i="0" dirty="0">
                <a:effectLst/>
                <a:latin typeface="ArialNova-Bold"/>
              </a:rPr>
              <a:t> </a:t>
            </a:r>
            <a:r>
              <a:rPr lang="fi-FI" sz="2400" i="0" dirty="0" err="1">
                <a:effectLst/>
                <a:latin typeface="ArialNova-Bold"/>
              </a:rPr>
              <a:t>bekanta</a:t>
            </a:r>
            <a:r>
              <a:rPr lang="fi-FI" sz="2400" i="0" dirty="0">
                <a:effectLst/>
                <a:latin typeface="ArialNova-Bold"/>
              </a:rPr>
              <a:t> </a:t>
            </a:r>
            <a:r>
              <a:rPr lang="fi-FI" sz="2400" i="0" dirty="0" err="1">
                <a:effectLst/>
                <a:latin typeface="ArialNova-Bold"/>
              </a:rPr>
              <a:t>dig</a:t>
            </a:r>
            <a:r>
              <a:rPr lang="fi-FI" sz="2400" i="0" dirty="0">
                <a:effectLst/>
                <a:latin typeface="ArialNova-Bold"/>
              </a:rPr>
              <a:t> </a:t>
            </a:r>
            <a:r>
              <a:rPr lang="fi-FI" sz="2400" i="0" dirty="0" err="1">
                <a:effectLst/>
                <a:latin typeface="ArialNova-Bold"/>
              </a:rPr>
              <a:t>med</a:t>
            </a:r>
            <a:r>
              <a:rPr lang="fi-FI" sz="2400" i="0" dirty="0">
                <a:effectLst/>
                <a:latin typeface="ArialNova-Bold"/>
              </a:rPr>
              <a:t> </a:t>
            </a:r>
            <a:r>
              <a:rPr lang="fi-FI" sz="2400" i="0" dirty="0" err="1">
                <a:effectLst/>
                <a:latin typeface="ArialNova-Bold"/>
              </a:rPr>
              <a:t>dem</a:t>
            </a:r>
            <a:r>
              <a:rPr lang="fi-FI" sz="2400" i="0" dirty="0">
                <a:effectLst/>
                <a:latin typeface="ArialNova-Bold"/>
              </a:rPr>
              <a:t> </a:t>
            </a:r>
            <a:r>
              <a:rPr lang="fi-FI" sz="2400" i="0" dirty="0" err="1">
                <a:effectLst/>
                <a:latin typeface="ArialNova-Bold"/>
              </a:rPr>
              <a:t>lär</a:t>
            </a:r>
            <a:r>
              <a:rPr lang="fi-FI" sz="2400" i="0" dirty="0">
                <a:effectLst/>
                <a:latin typeface="ArialNova-Bold"/>
              </a:rPr>
              <a:t> du </a:t>
            </a:r>
            <a:r>
              <a:rPr lang="fi-FI" sz="2400" i="0" dirty="0" err="1">
                <a:effectLst/>
                <a:latin typeface="ArialNova-Bold"/>
              </a:rPr>
              <a:t>dig</a:t>
            </a:r>
            <a:r>
              <a:rPr lang="fi-FI" sz="2400" i="0" dirty="0">
                <a:effectLst/>
                <a:latin typeface="ArialNova-Bold"/>
              </a:rPr>
              <a:t> </a:t>
            </a:r>
            <a:r>
              <a:rPr lang="fi-FI" sz="2400" i="0" dirty="0" err="1">
                <a:effectLst/>
                <a:latin typeface="ArialNova-Bold"/>
              </a:rPr>
              <a:t>om</a:t>
            </a:r>
            <a:r>
              <a:rPr lang="fi-FI" sz="2400" i="0" dirty="0">
                <a:effectLst/>
                <a:latin typeface="ArialNova-Bold"/>
              </a:rPr>
              <a:t> </a:t>
            </a:r>
            <a:r>
              <a:rPr lang="fi-FI" sz="2400" i="0" dirty="0" err="1">
                <a:effectLst/>
                <a:latin typeface="ArialNova-Bold"/>
              </a:rPr>
              <a:t>kulturen</a:t>
            </a:r>
            <a:r>
              <a:rPr lang="fi-FI" sz="2400" i="0" dirty="0" err="1">
                <a:effectLst/>
                <a:latin typeface="ArialNova"/>
              </a:rPr>
              <a:t>.och</a:t>
            </a:r>
            <a:r>
              <a:rPr lang="fi-FI" sz="2400" i="0" dirty="0">
                <a:effectLst/>
                <a:latin typeface="ArialNova"/>
              </a:rPr>
              <a:t> </a:t>
            </a:r>
            <a:r>
              <a:rPr lang="fi-FI" sz="2400" i="0" dirty="0" err="1">
                <a:effectLst/>
                <a:latin typeface="ArialNova"/>
              </a:rPr>
              <a:t>trivs</a:t>
            </a:r>
            <a:endParaRPr lang="fi-FI" sz="2400" i="0" dirty="0">
              <a:effectLst/>
              <a:latin typeface="ArialNova"/>
            </a:endParaRPr>
          </a:p>
          <a:p>
            <a:pPr rtl="0">
              <a:buFont typeface="Arial" panose="020B0604020202020204" pitchFamily="34" charset="0"/>
              <a:buChar char="•"/>
            </a:pPr>
            <a:r>
              <a:rPr lang="fi-FI" sz="2400" i="0" dirty="0">
                <a:effectLst/>
                <a:latin typeface="ArialNova"/>
              </a:rPr>
              <a:t>.</a:t>
            </a:r>
            <a:r>
              <a:rPr lang="fi-FI" sz="2400" i="0" dirty="0" err="1">
                <a:effectLst/>
                <a:latin typeface="ArialNova"/>
              </a:rPr>
              <a:t>På</a:t>
            </a:r>
            <a:r>
              <a:rPr lang="fi-FI" sz="2400" i="0" dirty="0">
                <a:effectLst/>
                <a:latin typeface="ArialNova"/>
              </a:rPr>
              <a:t> </a:t>
            </a:r>
            <a:r>
              <a:rPr lang="fi-FI" sz="2400" i="0" dirty="0" err="1">
                <a:effectLst/>
                <a:latin typeface="ArialNova"/>
              </a:rPr>
              <a:t>arbetsplatsen</a:t>
            </a:r>
            <a:r>
              <a:rPr lang="fi-FI" sz="2400" i="0" dirty="0">
                <a:effectLst/>
                <a:latin typeface="ArialNova"/>
              </a:rPr>
              <a:t> </a:t>
            </a:r>
            <a:r>
              <a:rPr lang="fi-FI" sz="2400" i="0" dirty="0" err="1">
                <a:effectLst/>
                <a:latin typeface="ArialNova"/>
              </a:rPr>
              <a:t>och</a:t>
            </a:r>
            <a:r>
              <a:rPr lang="fi-FI" sz="2400" i="0" dirty="0">
                <a:effectLst/>
                <a:latin typeface="ArialNova"/>
              </a:rPr>
              <a:t> </a:t>
            </a:r>
            <a:r>
              <a:rPr lang="fi-FI" sz="2400" i="0" dirty="0" err="1">
                <a:effectLst/>
                <a:latin typeface="ArialNova"/>
              </a:rPr>
              <a:t>under</a:t>
            </a:r>
            <a:r>
              <a:rPr lang="fi-FI" sz="2400" i="0" dirty="0">
                <a:effectLst/>
                <a:latin typeface="ArialNova"/>
              </a:rPr>
              <a:t> </a:t>
            </a:r>
            <a:r>
              <a:rPr lang="fi-FI" sz="2400" i="0" dirty="0" err="1">
                <a:effectLst/>
                <a:latin typeface="ArialNova"/>
              </a:rPr>
              <a:t>arbetstid</a:t>
            </a:r>
            <a:r>
              <a:rPr lang="fi-FI" sz="2400" i="0" dirty="0" err="1">
                <a:effectLst/>
                <a:latin typeface="ArialNova-Bold"/>
              </a:rPr>
              <a:t>:ingen</a:t>
            </a:r>
            <a:r>
              <a:rPr lang="fi-FI" sz="2400" i="0" dirty="0">
                <a:effectLst/>
                <a:latin typeface="ArialNova-Bold"/>
              </a:rPr>
              <a:t> </a:t>
            </a:r>
            <a:r>
              <a:rPr lang="fi-FI" sz="2400" i="0" dirty="0" err="1">
                <a:effectLst/>
                <a:latin typeface="ArialNova-Bold"/>
              </a:rPr>
              <a:t>mobil</a:t>
            </a:r>
            <a:r>
              <a:rPr lang="fi-FI" sz="2400" i="0" dirty="0">
                <a:effectLst/>
                <a:latin typeface="ArialNova-Bold"/>
              </a:rPr>
              <a:t>, internet för </a:t>
            </a:r>
            <a:r>
              <a:rPr lang="fi-FI" sz="2400" i="0" dirty="0" err="1">
                <a:effectLst/>
                <a:latin typeface="ArialNova-Bold"/>
              </a:rPr>
              <a:t>eget</a:t>
            </a:r>
            <a:r>
              <a:rPr lang="fi-FI" sz="2400" i="0" dirty="0">
                <a:effectLst/>
                <a:latin typeface="ArialNova-Bold"/>
              </a:rPr>
              <a:t> </a:t>
            </a:r>
            <a:r>
              <a:rPr lang="fi-FI" sz="2400" i="0" dirty="0" err="1">
                <a:effectLst/>
                <a:latin typeface="ArialNova-Bold"/>
              </a:rPr>
              <a:t>bruk</a:t>
            </a:r>
            <a:endParaRPr lang="fi-FI" sz="2400" i="0" dirty="0">
              <a:effectLst/>
              <a:latin typeface="ArialNova"/>
            </a:endParaRPr>
          </a:p>
          <a:p>
            <a:pPr rtl="0">
              <a:buFont typeface="Arial" panose="020B0604020202020204" pitchFamily="34" charset="0"/>
              <a:buChar char="•"/>
            </a:pPr>
            <a:r>
              <a:rPr lang="fi-FI" sz="2400" b="0" i="0" dirty="0" err="1">
                <a:effectLst/>
                <a:latin typeface="ArialNova"/>
              </a:rPr>
              <a:t>Begär</a:t>
            </a:r>
            <a:r>
              <a:rPr lang="fi-FI" sz="2400" b="0" i="0" dirty="0">
                <a:effectLst/>
                <a:latin typeface="ArialNova"/>
              </a:rPr>
              <a:t> </a:t>
            </a:r>
            <a:r>
              <a:rPr lang="fi-FI" sz="2400" b="1" i="0" dirty="0" err="1">
                <a:effectLst/>
                <a:latin typeface="ArialNova"/>
              </a:rPr>
              <a:t>arbetsbetyg</a:t>
            </a:r>
            <a:r>
              <a:rPr lang="fi-FI" sz="2400" b="0" i="0" dirty="0">
                <a:effectLst/>
                <a:latin typeface="ArialNova"/>
              </a:rPr>
              <a:t> i </a:t>
            </a:r>
            <a:r>
              <a:rPr lang="fi-FI" sz="2400" b="0" i="0" dirty="0" err="1">
                <a:effectLst/>
                <a:latin typeface="ArialNova"/>
              </a:rPr>
              <a:t>god</a:t>
            </a:r>
            <a:r>
              <a:rPr lang="fi-FI" sz="2400" b="0" i="0" dirty="0">
                <a:effectLst/>
                <a:latin typeface="ArialNova"/>
              </a:rPr>
              <a:t> </a:t>
            </a:r>
            <a:r>
              <a:rPr lang="fi-FI" sz="2400" b="0" i="0" dirty="0" err="1">
                <a:effectLst/>
                <a:latin typeface="ArialNova"/>
              </a:rPr>
              <a:t>tid</a:t>
            </a:r>
            <a:r>
              <a:rPr lang="fi-FI" sz="2400" b="0" i="0" dirty="0">
                <a:effectLst/>
                <a:latin typeface="ArialNova"/>
              </a:rPr>
              <a:t> </a:t>
            </a:r>
            <a:r>
              <a:rPr lang="fi-FI" sz="2400" b="0" i="0" dirty="0" err="1">
                <a:effectLst/>
                <a:latin typeface="ArialNova"/>
              </a:rPr>
              <a:t>innan</a:t>
            </a:r>
            <a:r>
              <a:rPr lang="fi-FI" sz="2400" b="0" i="0" dirty="0">
                <a:effectLst/>
                <a:latin typeface="ArialNova"/>
              </a:rPr>
              <a:t> du </a:t>
            </a:r>
            <a:r>
              <a:rPr lang="fi-FI" sz="2400" b="0" i="0" dirty="0" err="1">
                <a:effectLst/>
                <a:latin typeface="ArialNova"/>
              </a:rPr>
              <a:t>slutar</a:t>
            </a:r>
            <a:r>
              <a:rPr lang="fi-FI" sz="2400" b="0" i="0" dirty="0">
                <a:effectLst/>
                <a:latin typeface="ArialNova"/>
              </a:rPr>
              <a:t>. </a:t>
            </a:r>
            <a:r>
              <a:rPr lang="fi-FI" sz="2400" b="0" i="0" dirty="0" err="1">
                <a:effectLst/>
                <a:latin typeface="ArialNova"/>
              </a:rPr>
              <a:t>Be</a:t>
            </a:r>
            <a:r>
              <a:rPr lang="fi-FI" sz="2400" b="0" i="0" dirty="0">
                <a:effectLst/>
                <a:latin typeface="ArialNova"/>
              </a:rPr>
              <a:t> </a:t>
            </a:r>
            <a:r>
              <a:rPr lang="fi-FI" sz="2400" b="0" i="0" dirty="0" err="1">
                <a:effectLst/>
                <a:latin typeface="ArialNova"/>
              </a:rPr>
              <a:t>också</a:t>
            </a:r>
            <a:r>
              <a:rPr lang="fi-FI" sz="2400" b="0" i="0" dirty="0">
                <a:effectLst/>
                <a:latin typeface="ArialNova"/>
              </a:rPr>
              <a:t> </a:t>
            </a:r>
            <a:r>
              <a:rPr lang="fi-FI" sz="2400" b="0" i="0" dirty="0" err="1">
                <a:effectLst/>
                <a:latin typeface="ArialNova"/>
              </a:rPr>
              <a:t>skolan</a:t>
            </a:r>
            <a:r>
              <a:rPr lang="fi-FI" sz="2400" b="0" i="0" dirty="0">
                <a:effectLst/>
                <a:latin typeface="ArialNova"/>
              </a:rPr>
              <a:t>/</a:t>
            </a:r>
            <a:r>
              <a:rPr lang="fi-FI" sz="2400" b="0" i="0" dirty="0" err="1">
                <a:effectLst/>
                <a:latin typeface="ArialNova"/>
              </a:rPr>
              <a:t>arbetsplatsen</a:t>
            </a:r>
            <a:r>
              <a:rPr lang="fi-FI" sz="2400" b="0" i="0" dirty="0">
                <a:effectLst/>
                <a:latin typeface="ArialNova"/>
              </a:rPr>
              <a:t> </a:t>
            </a:r>
            <a:r>
              <a:rPr lang="fi-FI" sz="2400" b="0" i="0" dirty="0" err="1">
                <a:effectLst/>
                <a:latin typeface="ArialNova"/>
              </a:rPr>
              <a:t>att</a:t>
            </a:r>
            <a:r>
              <a:rPr lang="fi-FI" sz="2400" b="0" i="0" dirty="0">
                <a:effectLst/>
                <a:latin typeface="ArialNova"/>
              </a:rPr>
              <a:t> </a:t>
            </a:r>
            <a:r>
              <a:rPr lang="fi-FI" sz="2400" b="0" i="0" dirty="0" err="1">
                <a:effectLst/>
                <a:latin typeface="ArialNova"/>
              </a:rPr>
              <a:t>fylla</a:t>
            </a:r>
            <a:r>
              <a:rPr lang="fi-FI" sz="2400" b="0" i="0" dirty="0">
                <a:effectLst/>
                <a:latin typeface="ArialNova"/>
              </a:rPr>
              <a:t> i </a:t>
            </a:r>
            <a:r>
              <a:rPr lang="fi-FI" sz="2400" b="0" i="0" dirty="0" err="1">
                <a:effectLst/>
                <a:latin typeface="ArialNova"/>
              </a:rPr>
              <a:t>och</a:t>
            </a:r>
            <a:r>
              <a:rPr lang="fi-FI" sz="2400" b="0" i="0" dirty="0">
                <a:effectLst/>
                <a:latin typeface="ArialNova"/>
              </a:rPr>
              <a:t> </a:t>
            </a:r>
            <a:r>
              <a:rPr lang="fi-FI" sz="2400" b="0" i="0" dirty="0" err="1">
                <a:effectLst/>
                <a:latin typeface="ArialNova"/>
              </a:rPr>
              <a:t>skriva</a:t>
            </a:r>
            <a:r>
              <a:rPr lang="fi-FI" sz="2400" b="0" i="0" dirty="0">
                <a:effectLst/>
                <a:latin typeface="ArialNova"/>
              </a:rPr>
              <a:t> </a:t>
            </a:r>
            <a:r>
              <a:rPr lang="fi-FI" sz="2400" b="0" i="0" dirty="0" err="1">
                <a:effectLst/>
                <a:latin typeface="ArialNova"/>
              </a:rPr>
              <a:t>under</a:t>
            </a:r>
            <a:r>
              <a:rPr lang="fi-FI" sz="2400" dirty="0">
                <a:latin typeface="ArialNova"/>
              </a:rPr>
              <a:t> alla </a:t>
            </a:r>
            <a:r>
              <a:rPr lang="fi-FI" sz="2400" dirty="0" err="1">
                <a:latin typeface="ArialNova"/>
              </a:rPr>
              <a:t>dokument</a:t>
            </a:r>
            <a:r>
              <a:rPr lang="fi-FI" sz="2400" dirty="0">
                <a:latin typeface="ArialNova"/>
              </a:rPr>
              <a:t> du </a:t>
            </a:r>
            <a:r>
              <a:rPr lang="fi-FI" sz="2400" dirty="0" err="1">
                <a:latin typeface="ArialNova"/>
              </a:rPr>
              <a:t>har</a:t>
            </a:r>
            <a:r>
              <a:rPr lang="fi-FI" sz="2400" dirty="0">
                <a:latin typeface="ArialNova"/>
              </a:rPr>
              <a:t> </a:t>
            </a:r>
            <a:r>
              <a:rPr lang="fi-FI" sz="2400" dirty="0" err="1">
                <a:latin typeface="ArialNova"/>
              </a:rPr>
              <a:t>med</a:t>
            </a:r>
            <a:r>
              <a:rPr lang="fi-FI" sz="2400" dirty="0">
                <a:latin typeface="ArialNova"/>
              </a:rPr>
              <a:t> </a:t>
            </a:r>
            <a:endParaRPr lang="fi-FI" sz="2400" dirty="0"/>
          </a:p>
        </p:txBody>
      </p:sp>
    </p:spTree>
    <p:extLst>
      <p:ext uri="{BB962C8B-B14F-4D97-AF65-F5344CB8AC3E}">
        <p14:creationId xmlns:p14="http://schemas.microsoft.com/office/powerpoint/2010/main" val="3197062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p:txBody>
          <a:bodyPr anchor="b">
            <a:normAutofit/>
          </a:bodyPr>
          <a:lstStyle/>
          <a:p>
            <a:pPr rtl="0">
              <a:lnSpc>
                <a:spcPct val="90000"/>
              </a:lnSpc>
            </a:pPr>
            <a:r>
              <a:rPr lang="fi-FI" sz="4800" dirty="0">
                <a:solidFill>
                  <a:schemeClr val="bg1"/>
                </a:solidFill>
                <a:highlight>
                  <a:srgbClr val="008000"/>
                </a:highlight>
              </a:rPr>
              <a:t>RESEBUDJET</a:t>
            </a:r>
            <a:br>
              <a:rPr lang="fi-FI" sz="2400" b="0" i="0" dirty="0">
                <a:effectLst/>
              </a:rPr>
            </a:br>
            <a:endParaRPr lang="fi-FI" sz="2400" dirty="0"/>
          </a:p>
        </p:txBody>
      </p:sp>
      <p:sp>
        <p:nvSpPr>
          <p:cNvPr id="6" name="Content Placeholder 5">
            <a:extLst>
              <a:ext uri="{FF2B5EF4-FFF2-40B4-BE49-F238E27FC236}">
                <a16:creationId xmlns:a16="http://schemas.microsoft.com/office/drawing/2014/main" id="{6A03B83B-3963-62F5-FE8B-6E71D20469C2}"/>
              </a:ext>
            </a:extLst>
          </p:cNvPr>
          <p:cNvSpPr>
            <a:spLocks noGrp="1"/>
          </p:cNvSpPr>
          <p:nvPr>
            <p:ph sz="half" idx="2"/>
          </p:nvPr>
        </p:nvSpPr>
        <p:spPr/>
        <p:txBody>
          <a:bodyPr>
            <a:normAutofit fontScale="92500" lnSpcReduction="10000"/>
          </a:bodyPr>
          <a:lstStyle/>
          <a:p>
            <a:endParaRPr lang="fi-FI" dirty="0"/>
          </a:p>
        </p:txBody>
      </p:sp>
      <p:sp>
        <p:nvSpPr>
          <p:cNvPr id="8" name="Content Placeholder 7">
            <a:extLst>
              <a:ext uri="{FF2B5EF4-FFF2-40B4-BE49-F238E27FC236}">
                <a16:creationId xmlns:a16="http://schemas.microsoft.com/office/drawing/2014/main" id="{77E8F7F4-3435-0780-65AF-0FD216F3B90F}"/>
              </a:ext>
            </a:extLst>
          </p:cNvPr>
          <p:cNvSpPr>
            <a:spLocks noGrp="1"/>
          </p:cNvSpPr>
          <p:nvPr>
            <p:ph sz="quarter" idx="4"/>
          </p:nvPr>
        </p:nvSpPr>
        <p:spPr>
          <a:xfrm>
            <a:off x="6193368" y="1417638"/>
            <a:ext cx="5389033" cy="4708525"/>
          </a:xfrm>
        </p:spPr>
        <p:txBody>
          <a:bodyPr>
            <a:normAutofit fontScale="92500" lnSpcReduction="10000"/>
          </a:bodyPr>
          <a:lstStyle/>
          <a:p>
            <a:pPr algn="l" rtl="0"/>
            <a:r>
              <a:rPr lang="fi-FI" b="0" i="0" dirty="0" err="1">
                <a:effectLst/>
                <a:latin typeface="ArialNova"/>
              </a:rPr>
              <a:t>Ditt</a:t>
            </a:r>
            <a:r>
              <a:rPr lang="fi-FI" b="0" i="0" dirty="0">
                <a:effectLst/>
                <a:latin typeface="ArialNova"/>
              </a:rPr>
              <a:t> </a:t>
            </a:r>
            <a:r>
              <a:rPr lang="fi-FI" b="0" i="0" dirty="0" err="1">
                <a:effectLst/>
                <a:latin typeface="ArialNova"/>
              </a:rPr>
              <a:t>bidrag</a:t>
            </a:r>
            <a:r>
              <a:rPr lang="fi-FI" b="0" i="0" dirty="0">
                <a:effectLst/>
                <a:latin typeface="ArialNova"/>
              </a:rPr>
              <a:t> </a:t>
            </a:r>
            <a:r>
              <a:rPr lang="fi-FI" b="0" i="0" dirty="0" err="1">
                <a:effectLst/>
                <a:latin typeface="ArialNova"/>
              </a:rPr>
              <a:t>täcker</a:t>
            </a:r>
            <a:r>
              <a:rPr lang="fi-FI" b="0" i="0" dirty="0">
                <a:effectLst/>
                <a:latin typeface="ArialNova"/>
              </a:rPr>
              <a:t> i </a:t>
            </a:r>
            <a:r>
              <a:rPr lang="fi-FI" b="0" i="0" dirty="0" err="1">
                <a:effectLst/>
                <a:latin typeface="ArialNova"/>
              </a:rPr>
              <a:t>huvudsak</a:t>
            </a:r>
            <a:r>
              <a:rPr lang="fi-FI" b="0" i="0" dirty="0">
                <a:effectLst/>
                <a:latin typeface="ArialNova"/>
              </a:rPr>
              <a:t> </a:t>
            </a:r>
            <a:r>
              <a:rPr lang="fi-FI" b="0" i="0" dirty="0" err="1">
                <a:effectLst/>
                <a:latin typeface="ArialNova"/>
              </a:rPr>
              <a:t>resor</a:t>
            </a:r>
            <a:r>
              <a:rPr lang="fi-FI" dirty="0">
                <a:latin typeface="ArialNova"/>
              </a:rPr>
              <a:t>, </a:t>
            </a:r>
            <a:r>
              <a:rPr lang="fi-FI" dirty="0" err="1">
                <a:latin typeface="ArialNova"/>
              </a:rPr>
              <a:t>inkvartering</a:t>
            </a:r>
            <a:r>
              <a:rPr lang="fi-FI" dirty="0">
                <a:latin typeface="ArialNova"/>
              </a:rPr>
              <a:t> </a:t>
            </a:r>
            <a:r>
              <a:rPr lang="fi-FI" dirty="0" err="1">
                <a:latin typeface="ArialNova"/>
              </a:rPr>
              <a:t>och</a:t>
            </a:r>
            <a:r>
              <a:rPr lang="fi-FI" dirty="0">
                <a:latin typeface="ArialNova"/>
              </a:rPr>
              <a:t> </a:t>
            </a:r>
            <a:r>
              <a:rPr lang="fi-FI" dirty="0" err="1">
                <a:latin typeface="ArialNova"/>
              </a:rPr>
              <a:t>levnadskostnader</a:t>
            </a:r>
            <a:r>
              <a:rPr lang="fi-FI" dirty="0">
                <a:latin typeface="ArialNova"/>
              </a:rPr>
              <a:t>.</a:t>
            </a:r>
            <a:r>
              <a:rPr lang="fi-FI" b="0" i="0" dirty="0">
                <a:effectLst/>
                <a:latin typeface="ArialNova"/>
              </a:rPr>
              <a:t> </a:t>
            </a:r>
          </a:p>
          <a:p>
            <a:pPr algn="l" rtl="0"/>
            <a:r>
              <a:rPr lang="fi-FI" dirty="0">
                <a:latin typeface="ArialNova"/>
              </a:rPr>
              <a:t>I de </a:t>
            </a:r>
            <a:r>
              <a:rPr lang="fi-FI" dirty="0" err="1">
                <a:latin typeface="ArialNova"/>
              </a:rPr>
              <a:t>flesta</a:t>
            </a:r>
            <a:r>
              <a:rPr lang="fi-FI" dirty="0">
                <a:latin typeface="ArialNova"/>
              </a:rPr>
              <a:t> </a:t>
            </a:r>
            <a:r>
              <a:rPr lang="fi-FI" dirty="0" err="1">
                <a:latin typeface="ArialNova"/>
              </a:rPr>
              <a:t>fall</a:t>
            </a:r>
            <a:r>
              <a:rPr lang="fi-FI" dirty="0">
                <a:latin typeface="ArialNova"/>
              </a:rPr>
              <a:t> </a:t>
            </a:r>
            <a:r>
              <a:rPr lang="fi-FI" dirty="0" err="1">
                <a:latin typeface="ArialNova"/>
              </a:rPr>
              <a:t>får</a:t>
            </a:r>
            <a:r>
              <a:rPr lang="fi-FI" dirty="0">
                <a:latin typeface="ArialNova"/>
              </a:rPr>
              <a:t> du </a:t>
            </a:r>
            <a:r>
              <a:rPr lang="fi-FI" dirty="0" err="1">
                <a:latin typeface="ArialNova"/>
              </a:rPr>
              <a:t>därtill</a:t>
            </a:r>
            <a:r>
              <a:rPr lang="fi-FI" dirty="0">
                <a:latin typeface="ArialNova"/>
              </a:rPr>
              <a:t> </a:t>
            </a:r>
            <a:r>
              <a:rPr lang="fi-FI" dirty="0" err="1">
                <a:latin typeface="ArialNova"/>
              </a:rPr>
              <a:t>matpenning</a:t>
            </a:r>
            <a:r>
              <a:rPr lang="fi-FI" dirty="0">
                <a:latin typeface="ArialNova"/>
              </a:rPr>
              <a:t> </a:t>
            </a:r>
            <a:r>
              <a:rPr lang="fi-FI" dirty="0" err="1">
                <a:latin typeface="ArialNova"/>
              </a:rPr>
              <a:t>från</a:t>
            </a:r>
            <a:r>
              <a:rPr lang="fi-FI" dirty="0">
                <a:latin typeface="ArialNova"/>
              </a:rPr>
              <a:t> </a:t>
            </a:r>
            <a:r>
              <a:rPr lang="fi-FI" dirty="0" err="1">
                <a:latin typeface="ArialNova"/>
              </a:rPr>
              <a:t>skolan</a:t>
            </a:r>
            <a:r>
              <a:rPr lang="fi-FI" dirty="0">
                <a:latin typeface="ArialNova"/>
              </a:rPr>
              <a:t> för </a:t>
            </a:r>
            <a:r>
              <a:rPr lang="fi-FI" dirty="0" err="1">
                <a:latin typeface="ArialNova"/>
              </a:rPr>
              <a:t>vardagar</a:t>
            </a:r>
            <a:r>
              <a:rPr lang="fi-FI" dirty="0">
                <a:latin typeface="ArialNova"/>
              </a:rPr>
              <a:t>, </a:t>
            </a:r>
            <a:r>
              <a:rPr lang="fi-FI" dirty="0" err="1">
                <a:latin typeface="ArialNova"/>
              </a:rPr>
              <a:t>som</a:t>
            </a:r>
            <a:r>
              <a:rPr lang="fi-FI" dirty="0">
                <a:latin typeface="ArialNova"/>
              </a:rPr>
              <a:t> </a:t>
            </a:r>
            <a:r>
              <a:rPr lang="fi-FI" dirty="0" err="1">
                <a:latin typeface="ArialNova"/>
              </a:rPr>
              <a:t>betalas</a:t>
            </a:r>
            <a:r>
              <a:rPr lang="fi-FI" dirty="0">
                <a:latin typeface="ArialNova"/>
              </a:rPr>
              <a:t> </a:t>
            </a:r>
            <a:r>
              <a:rPr lang="fi-FI" dirty="0" err="1">
                <a:latin typeface="ArialNova"/>
              </a:rPr>
              <a:t>till</a:t>
            </a:r>
            <a:r>
              <a:rPr lang="fi-FI" dirty="0">
                <a:latin typeface="ArialNova"/>
              </a:rPr>
              <a:t> </a:t>
            </a:r>
            <a:r>
              <a:rPr lang="fi-FI" dirty="0" err="1">
                <a:latin typeface="ArialNova"/>
              </a:rPr>
              <a:t>ditt</a:t>
            </a:r>
            <a:r>
              <a:rPr lang="fi-FI" dirty="0">
                <a:latin typeface="ArialNova"/>
              </a:rPr>
              <a:t> </a:t>
            </a:r>
            <a:r>
              <a:rPr lang="fi-FI" dirty="0" err="1">
                <a:latin typeface="ArialNova"/>
              </a:rPr>
              <a:t>konto</a:t>
            </a:r>
            <a:r>
              <a:rPr lang="fi-FI" dirty="0">
                <a:latin typeface="ArialNova"/>
              </a:rPr>
              <a:t> i </a:t>
            </a:r>
            <a:r>
              <a:rPr lang="fi-FI" dirty="0" err="1">
                <a:latin typeface="ArialNova"/>
              </a:rPr>
              <a:t>förväg</a:t>
            </a:r>
            <a:r>
              <a:rPr lang="fi-FI" dirty="0">
                <a:latin typeface="ArialNova"/>
              </a:rPr>
              <a:t> </a:t>
            </a:r>
            <a:r>
              <a:rPr lang="fi-FI" dirty="0" err="1">
                <a:latin typeface="ArialNova"/>
              </a:rPr>
              <a:t>eller</a:t>
            </a:r>
            <a:r>
              <a:rPr lang="fi-FI" dirty="0">
                <a:latin typeface="ArialNova"/>
              </a:rPr>
              <a:t> i </a:t>
            </a:r>
            <a:r>
              <a:rPr lang="fi-FI" dirty="0" err="1">
                <a:latin typeface="ArialNova"/>
              </a:rPr>
              <a:t>efterskott</a:t>
            </a:r>
            <a:r>
              <a:rPr lang="fi-FI" dirty="0">
                <a:latin typeface="ArialNova"/>
              </a:rPr>
              <a:t>.</a:t>
            </a:r>
            <a:r>
              <a:rPr lang="fi-FI" b="0" i="0" dirty="0">
                <a:effectLst/>
                <a:latin typeface="ArialNova"/>
              </a:rPr>
              <a:t> </a:t>
            </a:r>
            <a:r>
              <a:rPr lang="fi-FI" b="0" i="0" dirty="0" err="1">
                <a:effectLst/>
                <a:latin typeface="ArialNova"/>
              </a:rPr>
              <a:t>Kolla</a:t>
            </a:r>
            <a:r>
              <a:rPr lang="fi-FI" b="0" i="0" dirty="0">
                <a:effectLst/>
                <a:latin typeface="ArialNova"/>
              </a:rPr>
              <a:t> </a:t>
            </a:r>
            <a:r>
              <a:rPr lang="fi-FI" b="0" i="0" dirty="0" err="1">
                <a:effectLst/>
                <a:latin typeface="ArialNova"/>
              </a:rPr>
              <a:t>bidragets</a:t>
            </a:r>
            <a:r>
              <a:rPr lang="fi-FI" b="0" i="0" dirty="0">
                <a:effectLst/>
                <a:latin typeface="ArialNova"/>
              </a:rPr>
              <a:t> </a:t>
            </a:r>
            <a:r>
              <a:rPr lang="fi-FI" b="0" i="0" dirty="0" err="1">
                <a:effectLst/>
                <a:latin typeface="ArialNova"/>
              </a:rPr>
              <a:t>storlek</a:t>
            </a:r>
            <a:r>
              <a:rPr lang="fi-FI" b="0" i="0" dirty="0">
                <a:effectLst/>
                <a:latin typeface="ArialNova"/>
              </a:rPr>
              <a:t> av </a:t>
            </a:r>
            <a:r>
              <a:rPr lang="fi-FI" b="0" i="0" dirty="0" err="1">
                <a:effectLst/>
                <a:latin typeface="ArialNova"/>
              </a:rPr>
              <a:t>din</a:t>
            </a:r>
            <a:r>
              <a:rPr lang="fi-FI" b="0" i="0" dirty="0">
                <a:effectLst/>
                <a:latin typeface="ArialNova"/>
              </a:rPr>
              <a:t> </a:t>
            </a:r>
            <a:r>
              <a:rPr lang="fi-FI" b="0" i="0" dirty="0" err="1">
                <a:effectLst/>
                <a:latin typeface="ArialNova"/>
              </a:rPr>
              <a:t>koordinator</a:t>
            </a:r>
            <a:r>
              <a:rPr lang="fi-FI" b="0" i="0" dirty="0">
                <a:effectLst/>
                <a:latin typeface="ArialNova"/>
              </a:rPr>
              <a:t>.</a:t>
            </a:r>
          </a:p>
          <a:p>
            <a:pPr algn="l" rtl="0"/>
            <a:r>
              <a:rPr lang="fi-FI" dirty="0">
                <a:latin typeface="ArialNova"/>
              </a:rPr>
              <a:t>Du </a:t>
            </a:r>
            <a:r>
              <a:rPr lang="fi-FI" dirty="0" err="1">
                <a:latin typeface="ArialNova"/>
              </a:rPr>
              <a:t>kan</a:t>
            </a:r>
            <a:r>
              <a:rPr lang="fi-FI" dirty="0">
                <a:latin typeface="ArialNova"/>
              </a:rPr>
              <a:t> </a:t>
            </a:r>
            <a:r>
              <a:rPr lang="fi-FI" dirty="0" err="1">
                <a:latin typeface="ArialNova"/>
              </a:rPr>
              <a:t>också</a:t>
            </a:r>
            <a:r>
              <a:rPr lang="fi-FI" dirty="0">
                <a:latin typeface="ArialNova"/>
              </a:rPr>
              <a:t> </a:t>
            </a:r>
            <a:r>
              <a:rPr lang="fi-FI" dirty="0" err="1">
                <a:latin typeface="ArialNova"/>
              </a:rPr>
              <a:t>kolla</a:t>
            </a:r>
            <a:r>
              <a:rPr lang="fi-FI" dirty="0">
                <a:latin typeface="ArialNova"/>
              </a:rPr>
              <a:t> </a:t>
            </a:r>
            <a:r>
              <a:rPr lang="fi-FI" dirty="0" err="1">
                <a:latin typeface="ArialNova"/>
              </a:rPr>
              <a:t>med</a:t>
            </a:r>
            <a:r>
              <a:rPr lang="fi-FI" dirty="0">
                <a:latin typeface="ArialNova"/>
              </a:rPr>
              <a:t> FPA </a:t>
            </a:r>
            <a:r>
              <a:rPr lang="fi-FI" dirty="0" err="1">
                <a:latin typeface="ArialNova"/>
              </a:rPr>
              <a:t>förhöjd</a:t>
            </a:r>
            <a:r>
              <a:rPr lang="fi-FI" dirty="0">
                <a:latin typeface="ArialNova"/>
              </a:rPr>
              <a:t> </a:t>
            </a:r>
            <a:r>
              <a:rPr lang="fi-FI" dirty="0" err="1">
                <a:latin typeface="ArialNova"/>
              </a:rPr>
              <a:t>studiebidrag</a:t>
            </a:r>
            <a:r>
              <a:rPr lang="fi-FI" dirty="0">
                <a:latin typeface="ArialNova"/>
              </a:rPr>
              <a:t>: </a:t>
            </a:r>
            <a:r>
              <a:rPr lang="fi-FI" b="0" i="0" dirty="0" err="1">
                <a:effectLst/>
                <a:latin typeface="ArialNova"/>
                <a:hlinkClick r:id="rId2">
                  <a:extLst>
                    <a:ext uri="{A12FA001-AC4F-418D-AE19-62706E023703}">
                      <ahyp:hlinkClr xmlns:ahyp="http://schemas.microsoft.com/office/drawing/2018/hyperlinkcolor" val="tx"/>
                    </a:ext>
                  </a:extLst>
                </a:hlinkClick>
              </a:rPr>
              <a:t>Fpa</a:t>
            </a:r>
            <a:r>
              <a:rPr lang="fi-FI" b="0" i="0" dirty="0">
                <a:effectLst/>
                <a:latin typeface="ArialNova"/>
              </a:rPr>
              <a:t> </a:t>
            </a:r>
            <a:endParaRPr lang="fi-FI" dirty="0">
              <a:latin typeface="ArialNova"/>
            </a:endParaRPr>
          </a:p>
          <a:p>
            <a:pPr algn="l" rtl="0"/>
            <a:r>
              <a:rPr lang="sv-SE" b="0" i="0" dirty="0">
                <a:effectLst/>
                <a:latin typeface="ArialNova"/>
              </a:rPr>
              <a:t>Det är bra att reservera pengar också för </a:t>
            </a:r>
            <a:r>
              <a:rPr lang="sv-SE" b="0" i="0" dirty="0" err="1">
                <a:effectLst/>
                <a:latin typeface="ArialNova"/>
              </a:rPr>
              <a:t>hobbier</a:t>
            </a:r>
            <a:r>
              <a:rPr lang="sv-SE" b="0" i="0" dirty="0">
                <a:effectLst/>
                <a:latin typeface="ArialNova"/>
              </a:rPr>
              <a:t>, aktiviteter, utflykter eller inträdesbiljetter om du vill besöka sevärdheter eller evenemang.</a:t>
            </a:r>
            <a:endParaRPr lang="fi-FI" b="0" i="0" dirty="0">
              <a:effectLst/>
              <a:latin typeface="ArialNova"/>
            </a:endParaRPr>
          </a:p>
          <a:p>
            <a:pPr algn="l" rtl="0"/>
            <a:r>
              <a:rPr lang="fi-FI" b="1" dirty="0">
                <a:solidFill>
                  <a:srgbClr val="0070C0"/>
                </a:solidFill>
                <a:latin typeface="ArialNova"/>
              </a:rPr>
              <a:t>8. </a:t>
            </a:r>
            <a:r>
              <a:rPr lang="fi-FI" b="1" dirty="0" err="1">
                <a:solidFill>
                  <a:srgbClr val="0070C0"/>
                </a:solidFill>
                <a:latin typeface="ArialNova"/>
              </a:rPr>
              <a:t>uppgift</a:t>
            </a:r>
            <a:r>
              <a:rPr lang="fi-FI" b="1" dirty="0">
                <a:solidFill>
                  <a:srgbClr val="0070C0"/>
                </a:solidFill>
                <a:latin typeface="ArialNova"/>
              </a:rPr>
              <a:t>: </a:t>
            </a:r>
            <a:r>
              <a:rPr lang="fi-FI" b="1" dirty="0" err="1">
                <a:solidFill>
                  <a:srgbClr val="0070C0"/>
                </a:solidFill>
                <a:latin typeface="ArialNova"/>
              </a:rPr>
              <a:t>Gör</a:t>
            </a:r>
            <a:r>
              <a:rPr lang="fi-FI" b="1" dirty="0">
                <a:solidFill>
                  <a:srgbClr val="0070C0"/>
                </a:solidFill>
                <a:latin typeface="ArialNova"/>
              </a:rPr>
              <a:t> </a:t>
            </a:r>
            <a:r>
              <a:rPr lang="fi-FI" b="1" dirty="0" err="1">
                <a:solidFill>
                  <a:srgbClr val="0070C0"/>
                </a:solidFill>
                <a:latin typeface="ArialNova"/>
              </a:rPr>
              <a:t>resebudjet</a:t>
            </a:r>
            <a:endParaRPr lang="fi-FI" b="1" i="0" dirty="0">
              <a:solidFill>
                <a:srgbClr val="0070C0"/>
              </a:solidFill>
              <a:effectLst/>
              <a:latin typeface="ArialNova"/>
            </a:endParaRPr>
          </a:p>
          <a:p>
            <a:endParaRPr lang="fi-FI" dirty="0"/>
          </a:p>
        </p:txBody>
      </p:sp>
      <p:pic>
        <p:nvPicPr>
          <p:cNvPr id="4" name="Picture 3" descr="A collection of coins with different symbols&#10;&#10;Description automatically generated">
            <a:extLst>
              <a:ext uri="{FF2B5EF4-FFF2-40B4-BE49-F238E27FC236}">
                <a16:creationId xmlns:a16="http://schemas.microsoft.com/office/drawing/2014/main" id="{26E0C143-8115-DCF4-CE56-319E1409F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93" y="2564904"/>
            <a:ext cx="4685544" cy="3240360"/>
          </a:xfrm>
          <a:prstGeom prst="rect">
            <a:avLst/>
          </a:prstGeom>
          <a:noFill/>
        </p:spPr>
      </p:pic>
    </p:spTree>
    <p:extLst>
      <p:ext uri="{BB962C8B-B14F-4D97-AF65-F5344CB8AC3E}">
        <p14:creationId xmlns:p14="http://schemas.microsoft.com/office/powerpoint/2010/main" val="2503885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6B62AD0-E058-A390-A178-602A0A3C6AC4}"/>
              </a:ext>
            </a:extLst>
          </p:cNvPr>
          <p:cNvSpPr txBox="1"/>
          <p:nvPr/>
        </p:nvSpPr>
        <p:spPr>
          <a:xfrm>
            <a:off x="839416" y="332656"/>
            <a:ext cx="8304584" cy="6001643"/>
          </a:xfrm>
          <a:prstGeom prst="rect">
            <a:avLst/>
          </a:prstGeom>
          <a:noFill/>
        </p:spPr>
        <p:txBody>
          <a:bodyPr wrap="square">
            <a:spAutoFit/>
          </a:bodyPr>
          <a:lstStyle/>
          <a:p>
            <a:r>
              <a:rPr lang="sv-SE" sz="3200" b="0" i="0" dirty="0">
                <a:effectLst/>
                <a:latin typeface="ArialNova"/>
              </a:rPr>
              <a:t>Det blir billigare att laga mat själv om det går, i stället för att äta på restauranger och köpa färdig mat.</a:t>
            </a:r>
          </a:p>
          <a:p>
            <a:br>
              <a:rPr lang="sv-SE" sz="3200" b="0" i="0" dirty="0">
                <a:effectLst/>
                <a:latin typeface="ArialNova"/>
              </a:rPr>
            </a:br>
            <a:r>
              <a:rPr lang="sv-SE" sz="3200" b="0" i="0" dirty="0">
                <a:effectLst/>
                <a:latin typeface="ArialNova"/>
              </a:rPr>
              <a:t>Vid turistställen så som flygplatsen eller vid sevärdheter har man ofta dyrare turistpriser så du sparar pengar om du köper dina mellanmål någon annanstans.</a:t>
            </a:r>
          </a:p>
          <a:p>
            <a:br>
              <a:rPr lang="sv-SE" sz="3200" b="0" i="0" dirty="0">
                <a:effectLst/>
                <a:latin typeface="ArialNova"/>
              </a:rPr>
            </a:br>
            <a:r>
              <a:rPr lang="sv-SE" sz="3200" b="0" i="0" dirty="0">
                <a:effectLst/>
                <a:latin typeface="ArialNova"/>
              </a:rPr>
              <a:t>Reda ut i förväg landets prisnivå, i Indien eller Nepal räcker samma summa längre än t.ex. i Norge eller Danmark.</a:t>
            </a:r>
            <a:endParaRPr lang="fi-FI" sz="3200" dirty="0"/>
          </a:p>
        </p:txBody>
      </p:sp>
    </p:spTree>
    <p:extLst>
      <p:ext uri="{BB962C8B-B14F-4D97-AF65-F5344CB8AC3E}">
        <p14:creationId xmlns:p14="http://schemas.microsoft.com/office/powerpoint/2010/main" val="16578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lstStyle/>
          <a:p>
            <a:endParaRPr lang="fi-FI" dirty="0"/>
          </a:p>
        </p:txBody>
      </p:sp>
      <p:pic>
        <p:nvPicPr>
          <p:cNvPr id="4" name="Picture 3">
            <a:extLst>
              <a:ext uri="{FF2B5EF4-FFF2-40B4-BE49-F238E27FC236}">
                <a16:creationId xmlns:a16="http://schemas.microsoft.com/office/drawing/2014/main" id="{4C17C447-4F07-1748-F32A-8DE77A480E86}"/>
              </a:ext>
            </a:extLst>
          </p:cNvPr>
          <p:cNvPicPr>
            <a:picLocks noChangeAspect="1"/>
          </p:cNvPicPr>
          <p:nvPr/>
        </p:nvPicPr>
        <p:blipFill>
          <a:blip r:embed="rId2"/>
          <a:stretch>
            <a:fillRect/>
          </a:stretch>
        </p:blipFill>
        <p:spPr>
          <a:xfrm>
            <a:off x="0" y="116632"/>
            <a:ext cx="13097716" cy="6741368"/>
          </a:xfrm>
          <a:prstGeom prst="rect">
            <a:avLst/>
          </a:prstGeom>
        </p:spPr>
      </p:pic>
    </p:spTree>
    <p:extLst>
      <p:ext uri="{BB962C8B-B14F-4D97-AF65-F5344CB8AC3E}">
        <p14:creationId xmlns:p14="http://schemas.microsoft.com/office/powerpoint/2010/main" val="320945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1108B-0EA1-01F6-334B-A7B61E9CB805}"/>
              </a:ext>
            </a:extLst>
          </p:cNvPr>
          <p:cNvSpPr txBox="1"/>
          <p:nvPr/>
        </p:nvSpPr>
        <p:spPr>
          <a:xfrm>
            <a:off x="1703512" y="1052736"/>
            <a:ext cx="8712968" cy="5539978"/>
          </a:xfrm>
          <a:prstGeom prst="rect">
            <a:avLst/>
          </a:prstGeom>
          <a:noFill/>
        </p:spPr>
        <p:txBody>
          <a:bodyPr wrap="square">
            <a:spAutoFit/>
          </a:bodyPr>
          <a:lstStyle/>
          <a:p>
            <a:pPr algn="l" rtl="0"/>
            <a:endParaRPr lang="sv-SE" sz="1800" b="0" i="0" dirty="0">
              <a:effectLst/>
              <a:latin typeface="ArialNova"/>
            </a:endParaRPr>
          </a:p>
          <a:p>
            <a:pPr algn="l" rtl="0"/>
            <a:endParaRPr lang="sv-SE" sz="2400" dirty="0">
              <a:latin typeface="ArialNova"/>
            </a:endParaRPr>
          </a:p>
          <a:p>
            <a:pPr algn="l" rtl="0"/>
            <a:r>
              <a:rPr lang="sv-SE" sz="2400" b="0" i="0" dirty="0">
                <a:effectLst/>
                <a:latin typeface="ArialNova"/>
              </a:rPr>
              <a:t>Kontanter kan ibland vara ett bekvämare betalningsmedel. Du bör inte ha dina pengar med dig i mer än för  par dagar, inte hela din reskassa (med tanke på ficktjuvar). </a:t>
            </a:r>
          </a:p>
          <a:p>
            <a:pPr algn="l" rtl="0"/>
            <a:endParaRPr lang="sv-SE" sz="2400" b="0" i="0" dirty="0">
              <a:effectLst/>
              <a:latin typeface="ArialNova"/>
            </a:endParaRPr>
          </a:p>
          <a:p>
            <a:pPr algn="l" rtl="0"/>
            <a:r>
              <a:rPr lang="sv-SE" sz="2400" b="0" i="0" dirty="0">
                <a:effectLst/>
                <a:latin typeface="ArialNova"/>
              </a:rPr>
              <a:t>Det är en bra idé att ha en del av pengarna i handväskan, i den dolda fickan eller halsväskan (inte allt i plånboken). Det är alltid en bra idé att ha en extra sedel eller mynt i fickan så att du kan använda den för att ta dig till lägenheten i en nödsituation, eller så kan du betala för små inköp utan att behöva öppna plånboken.</a:t>
            </a:r>
          </a:p>
          <a:p>
            <a:pPr algn="l" rtl="0"/>
            <a:endParaRPr lang="sv-SE" sz="2400" b="0" i="0" dirty="0">
              <a:effectLst/>
              <a:latin typeface="ArialNova"/>
            </a:endParaRPr>
          </a:p>
          <a:p>
            <a:pPr algn="l" rtl="0"/>
            <a:r>
              <a:rPr lang="sv-SE" sz="2400" b="0" i="0" dirty="0">
                <a:effectLst/>
                <a:latin typeface="ArialNova"/>
              </a:rPr>
              <a:t>Öppna inte plånboken framför någon så att de ser hur mycket pengar du bär på dig</a:t>
            </a:r>
            <a:r>
              <a:rPr lang="fi-FI" sz="2400" b="0" i="0" dirty="0">
                <a:effectLst/>
                <a:latin typeface="ArialNova"/>
              </a:rPr>
              <a:t>. </a:t>
            </a:r>
          </a:p>
        </p:txBody>
      </p:sp>
      <p:sp>
        <p:nvSpPr>
          <p:cNvPr id="8" name="Title 7">
            <a:extLst>
              <a:ext uri="{FF2B5EF4-FFF2-40B4-BE49-F238E27FC236}">
                <a16:creationId xmlns:a16="http://schemas.microsoft.com/office/drawing/2014/main" id="{9B60516E-CE71-FC38-4AA9-0F6E5E277FAC}"/>
              </a:ext>
            </a:extLst>
          </p:cNvPr>
          <p:cNvSpPr>
            <a:spLocks noGrp="1"/>
          </p:cNvSpPr>
          <p:nvPr>
            <p:ph type="title"/>
          </p:nvPr>
        </p:nvSpPr>
        <p:spPr>
          <a:xfrm>
            <a:off x="609600" y="274638"/>
            <a:ext cx="10814992" cy="769441"/>
          </a:xfrm>
        </p:spPr>
        <p:txBody>
          <a:bodyPr>
            <a:normAutofit fontScale="90000"/>
          </a:bodyPr>
          <a:lstStyle/>
          <a:p>
            <a:br>
              <a:rPr lang="fi-FI" dirty="0"/>
            </a:br>
            <a:br>
              <a:rPr lang="fi-FI" dirty="0"/>
            </a:br>
            <a:br>
              <a:rPr lang="fi-FI" dirty="0"/>
            </a:br>
            <a:endParaRPr lang="fi-FI" dirty="0"/>
          </a:p>
        </p:txBody>
      </p:sp>
      <p:sp>
        <p:nvSpPr>
          <p:cNvPr id="7" name="TextBox 6">
            <a:extLst>
              <a:ext uri="{FF2B5EF4-FFF2-40B4-BE49-F238E27FC236}">
                <a16:creationId xmlns:a16="http://schemas.microsoft.com/office/drawing/2014/main" id="{4D26673D-ACD9-5325-F126-33DA68371C49}"/>
              </a:ext>
            </a:extLst>
          </p:cNvPr>
          <p:cNvSpPr txBox="1"/>
          <p:nvPr/>
        </p:nvSpPr>
        <p:spPr>
          <a:xfrm>
            <a:off x="1415480" y="404664"/>
            <a:ext cx="7728520" cy="769441"/>
          </a:xfrm>
          <a:prstGeom prst="rect">
            <a:avLst/>
          </a:prstGeom>
          <a:noFill/>
        </p:spPr>
        <p:txBody>
          <a:bodyPr wrap="square">
            <a:spAutoFit/>
          </a:bodyPr>
          <a:lstStyle/>
          <a:p>
            <a:r>
              <a:rPr lang="fi-FI" sz="4400" dirty="0" err="1">
                <a:solidFill>
                  <a:schemeClr val="bg1"/>
                </a:solidFill>
                <a:highlight>
                  <a:srgbClr val="008000"/>
                </a:highlight>
              </a:rPr>
              <a:t>Hantering</a:t>
            </a:r>
            <a:r>
              <a:rPr lang="fi-FI" sz="4400" dirty="0">
                <a:solidFill>
                  <a:schemeClr val="bg1"/>
                </a:solidFill>
                <a:highlight>
                  <a:srgbClr val="008000"/>
                </a:highlight>
              </a:rPr>
              <a:t> av </a:t>
            </a:r>
            <a:r>
              <a:rPr lang="fi-FI" sz="4400" dirty="0" err="1">
                <a:solidFill>
                  <a:schemeClr val="bg1"/>
                </a:solidFill>
                <a:highlight>
                  <a:srgbClr val="008000"/>
                </a:highlight>
              </a:rPr>
              <a:t>pengar</a:t>
            </a:r>
            <a:endParaRPr lang="fi-FI" sz="4000" dirty="0"/>
          </a:p>
        </p:txBody>
      </p:sp>
    </p:spTree>
    <p:extLst>
      <p:ext uri="{BB962C8B-B14F-4D97-AF65-F5344CB8AC3E}">
        <p14:creationId xmlns:p14="http://schemas.microsoft.com/office/powerpoint/2010/main" val="2567347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1108B-0EA1-01F6-334B-A7B61E9CB805}"/>
              </a:ext>
            </a:extLst>
          </p:cNvPr>
          <p:cNvSpPr txBox="1"/>
          <p:nvPr/>
        </p:nvSpPr>
        <p:spPr>
          <a:xfrm>
            <a:off x="1703512" y="1052737"/>
            <a:ext cx="8352928" cy="5170646"/>
          </a:xfrm>
          <a:prstGeom prst="rect">
            <a:avLst/>
          </a:prstGeom>
          <a:noFill/>
        </p:spPr>
        <p:txBody>
          <a:bodyPr wrap="square">
            <a:spAutoFit/>
          </a:bodyPr>
          <a:lstStyle/>
          <a:p>
            <a:pPr algn="l" rtl="0"/>
            <a:endParaRPr lang="fi-FI" sz="1800" b="0" i="0" dirty="0">
              <a:solidFill>
                <a:srgbClr val="097D45"/>
              </a:solidFill>
              <a:effectLst/>
              <a:latin typeface="ArialNova"/>
            </a:endParaRPr>
          </a:p>
          <a:p>
            <a:pPr algn="l" rtl="0"/>
            <a:endParaRPr lang="fi-FI" dirty="0">
              <a:solidFill>
                <a:srgbClr val="097D45"/>
              </a:solidFill>
              <a:latin typeface="ArialNova"/>
            </a:endParaRPr>
          </a:p>
          <a:p>
            <a:pPr algn="l" rtl="0"/>
            <a:endParaRPr lang="sv-SE" sz="2000" dirty="0">
              <a:latin typeface="ArialNova"/>
            </a:endParaRPr>
          </a:p>
          <a:p>
            <a:pPr algn="l" rtl="0"/>
            <a:r>
              <a:rPr lang="sv-SE" sz="2000" dirty="0">
                <a:latin typeface="ArialNova"/>
              </a:rPr>
              <a:t>En del av pengarna lönar sig att placeras i en falsk plånbok, som kan ges till rånaren vid ett rån.</a:t>
            </a:r>
          </a:p>
          <a:p>
            <a:pPr algn="l" rtl="0"/>
            <a:endParaRPr lang="sv-SE" sz="2000" dirty="0">
              <a:latin typeface="ArialNova"/>
            </a:endParaRPr>
          </a:p>
          <a:p>
            <a:pPr algn="l" rtl="0"/>
            <a:r>
              <a:rPr lang="sv-SE" sz="2000" dirty="0">
                <a:latin typeface="ArialNova"/>
              </a:rPr>
              <a:t>Förvara resten av dina pengar i ditt rum t.ex. i en låst resväska. </a:t>
            </a:r>
          </a:p>
          <a:p>
            <a:pPr algn="l" rtl="0"/>
            <a:endParaRPr lang="sv-SE" sz="2000" dirty="0">
              <a:latin typeface="ArialNova"/>
            </a:endParaRPr>
          </a:p>
          <a:p>
            <a:pPr algn="l" rtl="0"/>
            <a:r>
              <a:rPr lang="sv-SE" sz="2000" dirty="0">
                <a:latin typeface="ArialNova"/>
              </a:rPr>
              <a:t>Du kan också använda ett internationellt kredit- eller betalkort (VISA, Visa </a:t>
            </a:r>
            <a:r>
              <a:rPr lang="sv-SE" sz="2000" dirty="0" err="1">
                <a:latin typeface="ArialNova"/>
              </a:rPr>
              <a:t>Electron</a:t>
            </a:r>
            <a:r>
              <a:rPr lang="sv-SE" sz="2000" dirty="0">
                <a:latin typeface="ArialNova"/>
              </a:rPr>
              <a:t>, Mastercard) som betalningsmedel, men du måste vara extra försiktig med det, eftersom kortet kan kopieras (t.ex. i en bankomat).</a:t>
            </a:r>
          </a:p>
          <a:p>
            <a:pPr algn="l" rtl="0"/>
            <a:endParaRPr lang="sv-SE" sz="2000" dirty="0">
              <a:latin typeface="ArialNova"/>
            </a:endParaRPr>
          </a:p>
          <a:p>
            <a:pPr algn="l" rtl="0"/>
            <a:r>
              <a:rPr lang="sv-SE" sz="2000" dirty="0">
                <a:latin typeface="ArialNova"/>
              </a:rPr>
              <a:t>Ta med ett parallellkort.</a:t>
            </a:r>
          </a:p>
          <a:p>
            <a:pPr algn="l" rtl="0"/>
            <a:r>
              <a:rPr lang="fi-FI" sz="1800" dirty="0">
                <a:solidFill>
                  <a:srgbClr val="097D45"/>
                </a:solidFill>
                <a:latin typeface="ArialNova"/>
              </a:rPr>
              <a:t>.</a:t>
            </a:r>
          </a:p>
          <a:p>
            <a:pPr algn="l" rtl="0"/>
            <a:endParaRPr lang="fi-FI" sz="1800" b="0" i="0" dirty="0">
              <a:solidFill>
                <a:srgbClr val="097D45"/>
              </a:solidFill>
              <a:effectLst/>
              <a:latin typeface="ArialNova"/>
            </a:endParaRPr>
          </a:p>
          <a:p>
            <a:pPr algn="l" rtl="0"/>
            <a:r>
              <a:rPr lang="fi-FI" sz="1800" b="0" i="0" dirty="0">
                <a:solidFill>
                  <a:srgbClr val="097D45"/>
                </a:solidFill>
                <a:effectLst/>
                <a:latin typeface="ArialNova"/>
              </a:rPr>
              <a:t>. </a:t>
            </a:r>
          </a:p>
        </p:txBody>
      </p:sp>
      <p:sp>
        <p:nvSpPr>
          <p:cNvPr id="8" name="Title 7">
            <a:extLst>
              <a:ext uri="{FF2B5EF4-FFF2-40B4-BE49-F238E27FC236}">
                <a16:creationId xmlns:a16="http://schemas.microsoft.com/office/drawing/2014/main" id="{9B60516E-CE71-FC38-4AA9-0F6E5E277FAC}"/>
              </a:ext>
            </a:extLst>
          </p:cNvPr>
          <p:cNvSpPr>
            <a:spLocks noGrp="1"/>
          </p:cNvSpPr>
          <p:nvPr>
            <p:ph type="title"/>
          </p:nvPr>
        </p:nvSpPr>
        <p:spPr>
          <a:xfrm>
            <a:off x="609600" y="274638"/>
            <a:ext cx="10814992" cy="769441"/>
          </a:xfrm>
        </p:spPr>
        <p:txBody>
          <a:bodyPr>
            <a:normAutofit fontScale="90000"/>
          </a:bodyPr>
          <a:lstStyle/>
          <a:p>
            <a:br>
              <a:rPr lang="fi-FI" dirty="0"/>
            </a:br>
            <a:br>
              <a:rPr lang="fi-FI" dirty="0"/>
            </a:br>
            <a:br>
              <a:rPr lang="fi-FI" dirty="0"/>
            </a:br>
            <a:endParaRPr lang="fi-FI" dirty="0"/>
          </a:p>
        </p:txBody>
      </p:sp>
      <p:sp>
        <p:nvSpPr>
          <p:cNvPr id="7" name="TextBox 6">
            <a:extLst>
              <a:ext uri="{FF2B5EF4-FFF2-40B4-BE49-F238E27FC236}">
                <a16:creationId xmlns:a16="http://schemas.microsoft.com/office/drawing/2014/main" id="{4D26673D-ACD9-5325-F126-33DA68371C49}"/>
              </a:ext>
            </a:extLst>
          </p:cNvPr>
          <p:cNvSpPr txBox="1"/>
          <p:nvPr/>
        </p:nvSpPr>
        <p:spPr>
          <a:xfrm>
            <a:off x="1415480" y="404664"/>
            <a:ext cx="7728520" cy="769441"/>
          </a:xfrm>
          <a:prstGeom prst="rect">
            <a:avLst/>
          </a:prstGeom>
          <a:noFill/>
        </p:spPr>
        <p:txBody>
          <a:bodyPr wrap="square">
            <a:spAutoFit/>
          </a:bodyPr>
          <a:lstStyle/>
          <a:p>
            <a:r>
              <a:rPr lang="fi-FI" sz="4400" dirty="0" err="1">
                <a:solidFill>
                  <a:schemeClr val="bg1"/>
                </a:solidFill>
                <a:highlight>
                  <a:srgbClr val="008000"/>
                </a:highlight>
              </a:rPr>
              <a:t>Hantering</a:t>
            </a:r>
            <a:r>
              <a:rPr lang="fi-FI" sz="4400" dirty="0">
                <a:solidFill>
                  <a:schemeClr val="bg1"/>
                </a:solidFill>
                <a:highlight>
                  <a:srgbClr val="008000"/>
                </a:highlight>
              </a:rPr>
              <a:t> av </a:t>
            </a:r>
            <a:r>
              <a:rPr lang="fi-FI" sz="4400" dirty="0" err="1">
                <a:solidFill>
                  <a:schemeClr val="bg1"/>
                </a:solidFill>
                <a:highlight>
                  <a:srgbClr val="008000"/>
                </a:highlight>
              </a:rPr>
              <a:t>pengar</a:t>
            </a:r>
            <a:endParaRPr lang="fi-FI" sz="4000" dirty="0"/>
          </a:p>
        </p:txBody>
      </p:sp>
    </p:spTree>
    <p:extLst>
      <p:ext uri="{BB962C8B-B14F-4D97-AF65-F5344CB8AC3E}">
        <p14:creationId xmlns:p14="http://schemas.microsoft.com/office/powerpoint/2010/main" val="2689610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1108B-0EA1-01F6-334B-A7B61E9CB805}"/>
              </a:ext>
            </a:extLst>
          </p:cNvPr>
          <p:cNvSpPr txBox="1"/>
          <p:nvPr/>
        </p:nvSpPr>
        <p:spPr>
          <a:xfrm>
            <a:off x="1271464" y="1174105"/>
            <a:ext cx="8640960" cy="5170646"/>
          </a:xfrm>
          <a:prstGeom prst="rect">
            <a:avLst/>
          </a:prstGeom>
          <a:noFill/>
        </p:spPr>
        <p:txBody>
          <a:bodyPr wrap="square">
            <a:spAutoFit/>
          </a:bodyPr>
          <a:lstStyle/>
          <a:p>
            <a:pPr algn="l" rtl="0"/>
            <a:endParaRPr lang="fi-FI" sz="1800" b="0" i="0" dirty="0">
              <a:solidFill>
                <a:srgbClr val="097D45"/>
              </a:solidFill>
              <a:effectLst/>
              <a:latin typeface="ArialNova"/>
            </a:endParaRPr>
          </a:p>
          <a:p>
            <a:pPr algn="l" rtl="0"/>
            <a:endParaRPr lang="fi-FI" sz="2400" dirty="0">
              <a:latin typeface="ArialNova"/>
            </a:endParaRPr>
          </a:p>
          <a:p>
            <a:pPr algn="l" rtl="0"/>
            <a:endParaRPr lang="sv-SE" sz="2400" dirty="0">
              <a:latin typeface="ArialNova"/>
            </a:endParaRPr>
          </a:p>
          <a:p>
            <a:pPr algn="l" rtl="0"/>
            <a:r>
              <a:rPr lang="sv-SE" sz="2400" dirty="0">
                <a:latin typeface="ArialNova"/>
              </a:rPr>
              <a:t>Det är säkrast att använda kortet endast för kontantuttag. Uttag ska helst göras från en bankomat som är ansluten till en bank eller inne i banken ifall om kortet lämnar kvar i bankomaten.</a:t>
            </a:r>
          </a:p>
          <a:p>
            <a:pPr algn="l" rtl="0"/>
            <a:endParaRPr lang="sv-SE" sz="2400" dirty="0">
              <a:latin typeface="ArialNova"/>
            </a:endParaRPr>
          </a:p>
          <a:p>
            <a:pPr algn="l" rtl="0"/>
            <a:r>
              <a:rPr lang="sv-SE" sz="2400" dirty="0">
                <a:latin typeface="ArialNova"/>
              </a:rPr>
              <a:t>Din bank kan ta ut en avgift för bankomatuttag enligt sin prislista.</a:t>
            </a:r>
          </a:p>
          <a:p>
            <a:pPr algn="l" rtl="0"/>
            <a:endParaRPr lang="sv-SE" sz="2400" dirty="0">
              <a:latin typeface="ArialNova"/>
            </a:endParaRPr>
          </a:p>
          <a:p>
            <a:pPr algn="l" rtl="0"/>
            <a:r>
              <a:rPr lang="sv-SE" sz="2400" dirty="0">
                <a:latin typeface="ArialNova"/>
              </a:rPr>
              <a:t>Om kortet försvinner eller blir stulet ska du omedelbart anmäla det till spärrtjänsten, vars nummer ska sparas till exempel i telefonen</a:t>
            </a:r>
            <a:r>
              <a:rPr lang="sv-SE" dirty="0">
                <a:solidFill>
                  <a:srgbClr val="097D45"/>
                </a:solidFill>
                <a:latin typeface="ArialNova"/>
              </a:rPr>
              <a:t>.</a:t>
            </a:r>
            <a:endParaRPr lang="fi-FI" dirty="0">
              <a:solidFill>
                <a:srgbClr val="097D45"/>
              </a:solidFill>
              <a:latin typeface="ArialNova"/>
            </a:endParaRPr>
          </a:p>
        </p:txBody>
      </p:sp>
      <p:sp>
        <p:nvSpPr>
          <p:cNvPr id="8" name="Title 7">
            <a:extLst>
              <a:ext uri="{FF2B5EF4-FFF2-40B4-BE49-F238E27FC236}">
                <a16:creationId xmlns:a16="http://schemas.microsoft.com/office/drawing/2014/main" id="{9B60516E-CE71-FC38-4AA9-0F6E5E277FAC}"/>
              </a:ext>
            </a:extLst>
          </p:cNvPr>
          <p:cNvSpPr>
            <a:spLocks noGrp="1"/>
          </p:cNvSpPr>
          <p:nvPr>
            <p:ph type="title"/>
          </p:nvPr>
        </p:nvSpPr>
        <p:spPr>
          <a:xfrm>
            <a:off x="609600" y="274638"/>
            <a:ext cx="10814992" cy="769441"/>
          </a:xfrm>
        </p:spPr>
        <p:txBody>
          <a:bodyPr>
            <a:normAutofit fontScale="90000"/>
          </a:bodyPr>
          <a:lstStyle/>
          <a:p>
            <a:br>
              <a:rPr lang="fi-FI" dirty="0"/>
            </a:br>
            <a:br>
              <a:rPr lang="fi-FI" dirty="0"/>
            </a:br>
            <a:br>
              <a:rPr lang="fi-FI" dirty="0"/>
            </a:br>
            <a:endParaRPr lang="fi-FI" dirty="0"/>
          </a:p>
        </p:txBody>
      </p:sp>
      <p:sp>
        <p:nvSpPr>
          <p:cNvPr id="7" name="TextBox 6">
            <a:extLst>
              <a:ext uri="{FF2B5EF4-FFF2-40B4-BE49-F238E27FC236}">
                <a16:creationId xmlns:a16="http://schemas.microsoft.com/office/drawing/2014/main" id="{4D26673D-ACD9-5325-F126-33DA68371C49}"/>
              </a:ext>
            </a:extLst>
          </p:cNvPr>
          <p:cNvSpPr txBox="1"/>
          <p:nvPr/>
        </p:nvSpPr>
        <p:spPr>
          <a:xfrm>
            <a:off x="1415480" y="404664"/>
            <a:ext cx="7728520" cy="707886"/>
          </a:xfrm>
          <a:prstGeom prst="rect">
            <a:avLst/>
          </a:prstGeom>
          <a:noFill/>
        </p:spPr>
        <p:txBody>
          <a:bodyPr wrap="square">
            <a:spAutoFit/>
          </a:bodyPr>
          <a:lstStyle/>
          <a:p>
            <a:r>
              <a:rPr lang="fi-FI" sz="4000">
                <a:solidFill>
                  <a:schemeClr val="bg1"/>
                </a:solidFill>
                <a:highlight>
                  <a:srgbClr val="008000"/>
                </a:highlight>
              </a:rPr>
              <a:t>Hantering av pengar</a:t>
            </a:r>
            <a:endParaRPr lang="fi-FI" sz="3600" dirty="0"/>
          </a:p>
        </p:txBody>
      </p:sp>
    </p:spTree>
    <p:extLst>
      <p:ext uri="{BB962C8B-B14F-4D97-AF65-F5344CB8AC3E}">
        <p14:creationId xmlns:p14="http://schemas.microsoft.com/office/powerpoint/2010/main" val="614402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A682-7870-CCA1-0D0D-589EB85345BC}"/>
              </a:ext>
            </a:extLst>
          </p:cNvPr>
          <p:cNvSpPr>
            <a:spLocks noGrp="1"/>
          </p:cNvSpPr>
          <p:nvPr>
            <p:ph type="title"/>
          </p:nvPr>
        </p:nvSpPr>
        <p:spPr/>
        <p:txBody>
          <a:bodyPr/>
          <a:lstStyle/>
          <a:p>
            <a:r>
              <a:rPr lang="sv-SE" b="1" i="0" dirty="0">
                <a:solidFill>
                  <a:schemeClr val="bg1"/>
                </a:solidFill>
                <a:effectLst/>
                <a:highlight>
                  <a:srgbClr val="008000"/>
                </a:highlight>
                <a:latin typeface="Calibri Light" panose="020F0302020204030204" pitchFamily="34" charset="0"/>
              </a:rPr>
              <a:t>Vad gör du om pengarna tar slut?</a:t>
            </a:r>
            <a:endParaRPr lang="fi-FI" dirty="0"/>
          </a:p>
        </p:txBody>
      </p:sp>
      <p:sp>
        <p:nvSpPr>
          <p:cNvPr id="4" name="TextBox 3">
            <a:extLst>
              <a:ext uri="{FF2B5EF4-FFF2-40B4-BE49-F238E27FC236}">
                <a16:creationId xmlns:a16="http://schemas.microsoft.com/office/drawing/2014/main" id="{7186E911-15F0-6DFA-F63E-9ADD650CB882}"/>
              </a:ext>
            </a:extLst>
          </p:cNvPr>
          <p:cNvSpPr txBox="1"/>
          <p:nvPr/>
        </p:nvSpPr>
        <p:spPr>
          <a:xfrm>
            <a:off x="911424" y="2274838"/>
            <a:ext cx="9289032" cy="3416320"/>
          </a:xfrm>
          <a:prstGeom prst="rect">
            <a:avLst/>
          </a:prstGeom>
          <a:noFill/>
        </p:spPr>
        <p:txBody>
          <a:bodyPr wrap="square">
            <a:spAutoFit/>
          </a:bodyPr>
          <a:lstStyle/>
          <a:p>
            <a:pPr algn="l" rtl="0"/>
            <a:endParaRPr lang="sv-SE" sz="2400" b="0" i="0" dirty="0">
              <a:effectLst/>
              <a:latin typeface="ArialNova"/>
            </a:endParaRPr>
          </a:p>
          <a:p>
            <a:pPr algn="l" rtl="0"/>
            <a:endParaRPr lang="sv-SE" sz="2400" dirty="0">
              <a:latin typeface="ArialNova"/>
            </a:endParaRPr>
          </a:p>
          <a:p>
            <a:pPr algn="l" rtl="0"/>
            <a:r>
              <a:rPr lang="sv-SE" sz="2400" b="0" i="0" dirty="0">
                <a:effectLst/>
                <a:latin typeface="ArialNova"/>
              </a:rPr>
              <a:t>På nästan alla destinationer kan du växla euro till lokal valuta på en bank eller ett valutaväxlingskontor (t.ex.  Forex).</a:t>
            </a:r>
          </a:p>
          <a:p>
            <a:pPr algn="l" rtl="0"/>
            <a:r>
              <a:rPr lang="sv-SE" sz="2400" b="0" i="0" dirty="0">
                <a:effectLst/>
                <a:latin typeface="ArialNova"/>
              </a:rPr>
              <a:t>Om möjligt, växla din lokala valuta redan i Finland. Du kan också ta ut pengar, t.ex. på flygplatsen i destinationen, i så att du får lokal valuta (t.ex. Japan).</a:t>
            </a:r>
          </a:p>
          <a:p>
            <a:pPr algn="l" rtl="0"/>
            <a:r>
              <a:rPr lang="sv-SE" sz="2400" b="0" i="0" dirty="0">
                <a:effectLst/>
                <a:latin typeface="ArialNova"/>
              </a:rPr>
              <a:t>Det är en bra idé att ha kontanter redan från början av resan (t.ex. till en taxi eller buss på flygplatsen).</a:t>
            </a:r>
            <a:endParaRPr lang="fi-FI" sz="2400" b="0" i="0" dirty="0">
              <a:effectLst/>
              <a:latin typeface="ArialNova"/>
            </a:endParaRPr>
          </a:p>
        </p:txBody>
      </p:sp>
      <p:pic>
        <p:nvPicPr>
          <p:cNvPr id="5" name="Picture 4">
            <a:extLst>
              <a:ext uri="{FF2B5EF4-FFF2-40B4-BE49-F238E27FC236}">
                <a16:creationId xmlns:a16="http://schemas.microsoft.com/office/drawing/2014/main" id="{BDB1023B-44E5-6A0C-1726-55659419B3FB}"/>
              </a:ext>
            </a:extLst>
          </p:cNvPr>
          <p:cNvPicPr>
            <a:picLocks noChangeAspect="1"/>
          </p:cNvPicPr>
          <p:nvPr/>
        </p:nvPicPr>
        <p:blipFill>
          <a:blip r:embed="rId2"/>
          <a:stretch>
            <a:fillRect/>
          </a:stretch>
        </p:blipFill>
        <p:spPr>
          <a:xfrm>
            <a:off x="407368" y="441325"/>
            <a:ext cx="2095500" cy="1952625"/>
          </a:xfrm>
          <a:prstGeom prst="rect">
            <a:avLst/>
          </a:prstGeom>
        </p:spPr>
      </p:pic>
    </p:spTree>
    <p:extLst>
      <p:ext uri="{BB962C8B-B14F-4D97-AF65-F5344CB8AC3E}">
        <p14:creationId xmlns:p14="http://schemas.microsoft.com/office/powerpoint/2010/main" val="507071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F48F-2A95-462E-675C-20F9A8726C3E}"/>
              </a:ext>
            </a:extLst>
          </p:cNvPr>
          <p:cNvSpPr>
            <a:spLocks noGrp="1"/>
          </p:cNvSpPr>
          <p:nvPr>
            <p:ph type="title"/>
          </p:nvPr>
        </p:nvSpPr>
        <p:spPr/>
        <p:txBody>
          <a:bodyPr/>
          <a:lstStyle/>
          <a:p>
            <a:r>
              <a:rPr lang="fi-FI" dirty="0" err="1">
                <a:solidFill>
                  <a:schemeClr val="bg1"/>
                </a:solidFill>
                <a:highlight>
                  <a:srgbClr val="008000"/>
                </a:highlight>
              </a:rPr>
              <a:t>Mobiltelefon</a:t>
            </a:r>
            <a:endParaRPr lang="fi-FI" dirty="0"/>
          </a:p>
        </p:txBody>
      </p:sp>
      <p:sp>
        <p:nvSpPr>
          <p:cNvPr id="4" name="TextBox 3">
            <a:extLst>
              <a:ext uri="{FF2B5EF4-FFF2-40B4-BE49-F238E27FC236}">
                <a16:creationId xmlns:a16="http://schemas.microsoft.com/office/drawing/2014/main" id="{4A68FE64-EA49-5EE6-6398-97BE2CA7C740}"/>
              </a:ext>
            </a:extLst>
          </p:cNvPr>
          <p:cNvSpPr txBox="1"/>
          <p:nvPr/>
        </p:nvSpPr>
        <p:spPr>
          <a:xfrm>
            <a:off x="1055440" y="1166843"/>
            <a:ext cx="8088560" cy="3970318"/>
          </a:xfrm>
          <a:prstGeom prst="rect">
            <a:avLst/>
          </a:prstGeom>
          <a:noFill/>
        </p:spPr>
        <p:txBody>
          <a:bodyPr wrap="square">
            <a:spAutoFit/>
          </a:bodyPr>
          <a:lstStyle/>
          <a:p>
            <a:pPr algn="l" rtl="0">
              <a:buFont typeface="Arial" panose="020B0604020202020204" pitchFamily="34" charset="0"/>
              <a:buChar char="•"/>
            </a:pPr>
            <a:r>
              <a:rPr lang="sv-SE" dirty="0"/>
              <a:t>. Innan du åker ska du kontrollera med din operatör att din telefon fungerar utomlands och i destinationslandet (abonnemangsspecifika block).</a:t>
            </a:r>
            <a:br>
              <a:rPr lang="sv-SE" dirty="0"/>
            </a:br>
            <a:endParaRPr lang="sv-SE" dirty="0"/>
          </a:p>
          <a:p>
            <a:pPr algn="l" rtl="0">
              <a:buFont typeface="Arial" panose="020B0604020202020204" pitchFamily="34" charset="0"/>
              <a:buChar char="•"/>
            </a:pPr>
            <a:r>
              <a:rPr lang="sv-SE" dirty="0"/>
              <a:t>Utomlands kan du välja mellan flera operatörer, kolla med din operatör för samtals- och SMS-avgifter. </a:t>
            </a:r>
            <a:br>
              <a:rPr lang="sv-SE" dirty="0"/>
            </a:br>
            <a:endParaRPr lang="sv-SE" dirty="0"/>
          </a:p>
          <a:p>
            <a:pPr algn="l" rtl="0">
              <a:buFont typeface="Arial" panose="020B0604020202020204" pitchFamily="34" charset="0"/>
              <a:buChar char="•"/>
            </a:pPr>
            <a:r>
              <a:rPr lang="sv-SE" dirty="0"/>
              <a:t>Kom ihåg att utomlands betalar du också för att bli uppringd till ditt finska nummer. </a:t>
            </a:r>
          </a:p>
          <a:p>
            <a:pPr algn="l" rtl="0">
              <a:buFont typeface="Arial" panose="020B0604020202020204" pitchFamily="34" charset="0"/>
              <a:buChar char="•"/>
            </a:pPr>
            <a:endParaRPr lang="sv-SE" dirty="0"/>
          </a:p>
          <a:p>
            <a:pPr algn="l" rtl="0">
              <a:buFont typeface="Arial" panose="020B0604020202020204" pitchFamily="34" charset="0"/>
              <a:buChar char="•"/>
            </a:pPr>
            <a:r>
              <a:rPr lang="sv-SE" dirty="0"/>
              <a:t>Avsluta ditt telefonabonnemang omedelbart om din telefon blir stulen. (Ring din operatörs nödnummer). Du kan också sätta ett </a:t>
            </a:r>
            <a:r>
              <a:rPr lang="sv-SE" dirty="0" err="1"/>
              <a:t>skärmlås</a:t>
            </a:r>
            <a:r>
              <a:rPr lang="sv-SE" dirty="0"/>
              <a:t> på din telefon (fortfarande göra ett meddelande). </a:t>
            </a:r>
          </a:p>
          <a:p>
            <a:pPr algn="l" rtl="0"/>
            <a:endParaRPr lang="sv-SE" dirty="0"/>
          </a:p>
          <a:p>
            <a:pPr algn="l" rtl="0">
              <a:buFont typeface="Arial" panose="020B0604020202020204" pitchFamily="34" charset="0"/>
              <a:buChar char="•"/>
            </a:pPr>
            <a:r>
              <a:rPr lang="sv-SE" dirty="0" err="1"/>
              <a:t>Prepaid</a:t>
            </a:r>
            <a:r>
              <a:rPr lang="sv-SE" dirty="0"/>
              <a:t> kan bli billigare. Kontrollera dock att din telefon inte är blockerad för att använda en annan operatörs kort.</a:t>
            </a:r>
          </a:p>
        </p:txBody>
      </p:sp>
      <p:pic>
        <p:nvPicPr>
          <p:cNvPr id="5" name="Picture 4">
            <a:extLst>
              <a:ext uri="{FF2B5EF4-FFF2-40B4-BE49-F238E27FC236}">
                <a16:creationId xmlns:a16="http://schemas.microsoft.com/office/drawing/2014/main" id="{908558C3-3D11-2BE1-2889-6A05CF71E3F3}"/>
              </a:ext>
            </a:extLst>
          </p:cNvPr>
          <p:cNvPicPr>
            <a:picLocks noChangeAspect="1"/>
          </p:cNvPicPr>
          <p:nvPr/>
        </p:nvPicPr>
        <p:blipFill>
          <a:blip r:embed="rId2"/>
          <a:stretch>
            <a:fillRect/>
          </a:stretch>
        </p:blipFill>
        <p:spPr>
          <a:xfrm>
            <a:off x="8904312" y="4059237"/>
            <a:ext cx="3171825" cy="2524125"/>
          </a:xfrm>
          <a:prstGeom prst="rect">
            <a:avLst/>
          </a:prstGeom>
        </p:spPr>
      </p:pic>
    </p:spTree>
    <p:extLst>
      <p:ext uri="{BB962C8B-B14F-4D97-AF65-F5344CB8AC3E}">
        <p14:creationId xmlns:p14="http://schemas.microsoft.com/office/powerpoint/2010/main" val="2723050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3EEC-B5FA-684C-D5AA-2963649184C0}"/>
              </a:ext>
            </a:extLst>
          </p:cNvPr>
          <p:cNvSpPr>
            <a:spLocks noGrp="1"/>
          </p:cNvSpPr>
          <p:nvPr>
            <p:ph type="title"/>
          </p:nvPr>
        </p:nvSpPr>
        <p:spPr/>
        <p:txBody>
          <a:bodyPr/>
          <a:lstStyle/>
          <a:p>
            <a:r>
              <a:rPr lang="fi-FI" dirty="0">
                <a:solidFill>
                  <a:schemeClr val="bg1"/>
                </a:solidFill>
                <a:highlight>
                  <a:srgbClr val="008000"/>
                </a:highlight>
              </a:rPr>
              <a:t>Internet</a:t>
            </a:r>
            <a:endParaRPr lang="fi-FI" dirty="0"/>
          </a:p>
        </p:txBody>
      </p:sp>
      <p:sp>
        <p:nvSpPr>
          <p:cNvPr id="4" name="TextBox 3">
            <a:extLst>
              <a:ext uri="{FF2B5EF4-FFF2-40B4-BE49-F238E27FC236}">
                <a16:creationId xmlns:a16="http://schemas.microsoft.com/office/drawing/2014/main" id="{67E2E96E-E8B2-7A35-6255-0667A52B8DCE}"/>
              </a:ext>
            </a:extLst>
          </p:cNvPr>
          <p:cNvSpPr txBox="1"/>
          <p:nvPr/>
        </p:nvSpPr>
        <p:spPr>
          <a:xfrm>
            <a:off x="119336" y="1988840"/>
            <a:ext cx="9865096" cy="4524315"/>
          </a:xfrm>
          <a:prstGeom prst="rect">
            <a:avLst/>
          </a:prstGeom>
          <a:noFill/>
        </p:spPr>
        <p:txBody>
          <a:bodyPr wrap="square">
            <a:spAutoFit/>
          </a:bodyPr>
          <a:lstStyle/>
          <a:p>
            <a:pPr algn="l" rtl="0"/>
            <a:r>
              <a:rPr lang="sv-SE" sz="2400" dirty="0"/>
              <a:t>Att surfa på nätet via mobiltelefonen eller någon annan apparat kan vara mycket dyrt utomlands. Kontrollera i förväg med din operatör vilka avgifter som gäller för användning av nätet. Kontrollera att internet inte slås på automatiskt: att blockera datanätbesök är vanligtvis standardinställningen på din smartphone och om så inte är fallet kan du stänga av mobildata manuellt. Detta hindrar telefonen från att komma åt internet eller använda andra program som kräver dataöverföring utomlands, t.ex. karttjänster eller </a:t>
            </a:r>
            <a:r>
              <a:rPr lang="sv-SE" sz="2400" dirty="0" err="1"/>
              <a:t>snabbmeddelandeappar</a:t>
            </a:r>
            <a:r>
              <a:rPr lang="sv-SE" sz="2400" dirty="0"/>
              <a:t> som </a:t>
            </a:r>
            <a:r>
              <a:rPr lang="sv-SE" sz="2400" dirty="0" err="1"/>
              <a:t>iMessage</a:t>
            </a:r>
            <a:r>
              <a:rPr lang="sv-SE" sz="2400" dirty="0"/>
              <a:t> och </a:t>
            </a:r>
            <a:r>
              <a:rPr lang="sv-SE" sz="2400" dirty="0" err="1"/>
              <a:t>WhatsApp</a:t>
            </a:r>
            <a:r>
              <a:rPr lang="sv-SE" sz="2400" dirty="0"/>
              <a:t>. Det går inte heller att skicka eller ta emot bild- eller videomeddelanden. Försök hitta ett gratis trådlöst nätverk, </a:t>
            </a:r>
            <a:r>
              <a:rPr lang="sv-SE" sz="2400" dirty="0" err="1"/>
              <a:t>Wifi</a:t>
            </a:r>
            <a:r>
              <a:rPr lang="sv-SE" sz="2400" dirty="0"/>
              <a:t> (leta efter skyltar t.ex. i skolor, hotell, restauranger, kollektivtrafik). </a:t>
            </a:r>
            <a:r>
              <a:rPr lang="sv-SE" sz="2400" dirty="0" err="1"/>
              <a:t>Dataroaming</a:t>
            </a:r>
            <a:r>
              <a:rPr lang="sv-SE" sz="2400" dirty="0"/>
              <a:t> kan slås på </a:t>
            </a:r>
            <a:r>
              <a:rPr lang="sv-SE" sz="2400" dirty="0" err="1"/>
              <a:t>tillfälligt.Logga</a:t>
            </a:r>
            <a:r>
              <a:rPr lang="sv-SE" sz="2400" dirty="0"/>
              <a:t> inte in på okända nätverk.</a:t>
            </a:r>
            <a:endParaRPr lang="fi-FI" sz="2400" dirty="0"/>
          </a:p>
        </p:txBody>
      </p:sp>
      <p:pic>
        <p:nvPicPr>
          <p:cNvPr id="5" name="Picture 4">
            <a:extLst>
              <a:ext uri="{FF2B5EF4-FFF2-40B4-BE49-F238E27FC236}">
                <a16:creationId xmlns:a16="http://schemas.microsoft.com/office/drawing/2014/main" id="{962399B5-ADAD-3DA8-7410-CF800023E138}"/>
              </a:ext>
            </a:extLst>
          </p:cNvPr>
          <p:cNvPicPr>
            <a:picLocks noChangeAspect="1"/>
          </p:cNvPicPr>
          <p:nvPr/>
        </p:nvPicPr>
        <p:blipFill>
          <a:blip r:embed="rId2"/>
          <a:stretch>
            <a:fillRect/>
          </a:stretch>
        </p:blipFill>
        <p:spPr>
          <a:xfrm>
            <a:off x="0" y="116632"/>
            <a:ext cx="2567608" cy="1776414"/>
          </a:xfrm>
          <a:prstGeom prst="rect">
            <a:avLst/>
          </a:prstGeom>
        </p:spPr>
      </p:pic>
    </p:spTree>
    <p:extLst>
      <p:ext uri="{BB962C8B-B14F-4D97-AF65-F5344CB8AC3E}">
        <p14:creationId xmlns:p14="http://schemas.microsoft.com/office/powerpoint/2010/main" val="2977659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7557-E8AE-29D9-83EE-4BA73C649D43}"/>
              </a:ext>
            </a:extLst>
          </p:cNvPr>
          <p:cNvSpPr>
            <a:spLocks noGrp="1"/>
          </p:cNvSpPr>
          <p:nvPr>
            <p:ph type="title"/>
          </p:nvPr>
        </p:nvSpPr>
        <p:spPr/>
        <p:txBody>
          <a:bodyPr/>
          <a:lstStyle/>
          <a:p>
            <a:r>
              <a:rPr lang="fi-FI" dirty="0" err="1">
                <a:solidFill>
                  <a:schemeClr val="bg1"/>
                </a:solidFill>
                <a:highlight>
                  <a:srgbClr val="008000"/>
                </a:highlight>
              </a:rPr>
              <a:t>Säkerhet</a:t>
            </a:r>
            <a:r>
              <a:rPr lang="fi-FI" dirty="0">
                <a:solidFill>
                  <a:schemeClr val="bg1"/>
                </a:solidFill>
                <a:highlight>
                  <a:srgbClr val="008000"/>
                </a:highlight>
              </a:rPr>
              <a:t> </a:t>
            </a:r>
            <a:r>
              <a:rPr lang="fi-FI" dirty="0" err="1">
                <a:solidFill>
                  <a:schemeClr val="bg1"/>
                </a:solidFill>
                <a:highlight>
                  <a:srgbClr val="008000"/>
                </a:highlight>
              </a:rPr>
              <a:t>och</a:t>
            </a:r>
            <a:r>
              <a:rPr lang="fi-FI" dirty="0">
                <a:solidFill>
                  <a:schemeClr val="bg1"/>
                </a:solidFill>
                <a:highlight>
                  <a:srgbClr val="008000"/>
                </a:highlight>
              </a:rPr>
              <a:t> </a:t>
            </a:r>
            <a:r>
              <a:rPr lang="fi-FI" dirty="0" err="1">
                <a:solidFill>
                  <a:schemeClr val="bg1"/>
                </a:solidFill>
                <a:highlight>
                  <a:srgbClr val="008000"/>
                </a:highlight>
              </a:rPr>
              <a:t>risker</a:t>
            </a:r>
            <a:endParaRPr lang="fi-FI" dirty="0"/>
          </a:p>
        </p:txBody>
      </p:sp>
      <p:sp>
        <p:nvSpPr>
          <p:cNvPr id="4" name="TextBox 3">
            <a:extLst>
              <a:ext uri="{FF2B5EF4-FFF2-40B4-BE49-F238E27FC236}">
                <a16:creationId xmlns:a16="http://schemas.microsoft.com/office/drawing/2014/main" id="{48077FBE-B9A5-EC4C-96AB-8FD13F8E15F5}"/>
              </a:ext>
            </a:extLst>
          </p:cNvPr>
          <p:cNvSpPr txBox="1"/>
          <p:nvPr/>
        </p:nvSpPr>
        <p:spPr>
          <a:xfrm>
            <a:off x="609600" y="1772816"/>
            <a:ext cx="4694312" cy="3046988"/>
          </a:xfrm>
          <a:prstGeom prst="rect">
            <a:avLst/>
          </a:prstGeom>
          <a:noFill/>
        </p:spPr>
        <p:txBody>
          <a:bodyPr wrap="square">
            <a:spAutoFit/>
          </a:bodyPr>
          <a:lstStyle/>
          <a:p>
            <a:pPr algn="l" rtl="0"/>
            <a:r>
              <a:rPr lang="sv-SE" sz="2400" dirty="0"/>
              <a:t>Risker utomlands:</a:t>
            </a:r>
          </a:p>
          <a:p>
            <a:pPr algn="l" rtl="0"/>
            <a:endParaRPr lang="sv-SE" sz="2400" dirty="0"/>
          </a:p>
          <a:p>
            <a:pPr marL="285750" indent="-285750" algn="l" rtl="0">
              <a:buFont typeface="Arial" panose="020B0604020202020204" pitchFamily="34" charset="0"/>
              <a:buChar char="•"/>
            </a:pPr>
            <a:r>
              <a:rPr lang="sv-SE" sz="2400" dirty="0"/>
              <a:t>rån</a:t>
            </a:r>
          </a:p>
          <a:p>
            <a:pPr marL="285750" indent="-285750" algn="l" rtl="0">
              <a:buFont typeface="Arial" panose="020B0604020202020204" pitchFamily="34" charset="0"/>
              <a:buChar char="•"/>
            </a:pPr>
            <a:r>
              <a:rPr lang="sv-SE" sz="2400" dirty="0"/>
              <a:t>fickstölder </a:t>
            </a:r>
          </a:p>
          <a:p>
            <a:pPr marL="285750" indent="-285750" algn="l" rtl="0">
              <a:buFont typeface="Arial" panose="020B0604020202020204" pitchFamily="34" charset="0"/>
              <a:buChar char="•"/>
            </a:pPr>
            <a:r>
              <a:rPr lang="sv-SE" sz="2400" dirty="0"/>
              <a:t>överfall </a:t>
            </a:r>
          </a:p>
          <a:p>
            <a:pPr marL="285750" indent="-285750" algn="l" rtl="0">
              <a:buFont typeface="Arial" panose="020B0604020202020204" pitchFamily="34" charset="0"/>
              <a:buChar char="•"/>
            </a:pPr>
            <a:r>
              <a:rPr lang="sv-SE" sz="2400" dirty="0"/>
              <a:t>våldtäkt </a:t>
            </a:r>
          </a:p>
          <a:p>
            <a:pPr marL="285750" indent="-285750" algn="l" rtl="0">
              <a:buFont typeface="Arial" panose="020B0604020202020204" pitchFamily="34" charset="0"/>
              <a:buChar char="•"/>
            </a:pPr>
            <a:r>
              <a:rPr lang="sv-SE" sz="2400" dirty="0" err="1"/>
              <a:t>drogning</a:t>
            </a:r>
            <a:r>
              <a:rPr lang="sv-SE" sz="2400" dirty="0"/>
              <a:t> </a:t>
            </a:r>
          </a:p>
          <a:p>
            <a:pPr marL="285750" indent="-285750" algn="l" rtl="0">
              <a:buFont typeface="Arial" panose="020B0604020202020204" pitchFamily="34" charset="0"/>
              <a:buChar char="•"/>
            </a:pPr>
            <a:r>
              <a:rPr lang="sv-SE" sz="2400" dirty="0"/>
              <a:t>kidnappning</a:t>
            </a:r>
            <a:endParaRPr lang="fi-FI" sz="2400" dirty="0"/>
          </a:p>
        </p:txBody>
      </p:sp>
    </p:spTree>
    <p:extLst>
      <p:ext uri="{BB962C8B-B14F-4D97-AF65-F5344CB8AC3E}">
        <p14:creationId xmlns:p14="http://schemas.microsoft.com/office/powerpoint/2010/main" val="734782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5368-0F77-FF4B-E17A-093BD20C8A44}"/>
              </a:ext>
            </a:extLst>
          </p:cNvPr>
          <p:cNvSpPr>
            <a:spLocks noGrp="1"/>
          </p:cNvSpPr>
          <p:nvPr>
            <p:ph type="title"/>
          </p:nvPr>
        </p:nvSpPr>
        <p:spPr/>
        <p:txBody>
          <a:bodyPr/>
          <a:lstStyle/>
          <a:p>
            <a:r>
              <a:rPr lang="fi-FI" dirty="0" err="1">
                <a:solidFill>
                  <a:schemeClr val="bg1"/>
                </a:solidFill>
                <a:highlight>
                  <a:srgbClr val="008000"/>
                </a:highlight>
              </a:rPr>
              <a:t>Säkerhet</a:t>
            </a:r>
            <a:r>
              <a:rPr lang="fi-FI" dirty="0">
                <a:solidFill>
                  <a:schemeClr val="bg1"/>
                </a:solidFill>
                <a:highlight>
                  <a:srgbClr val="008000"/>
                </a:highlight>
              </a:rPr>
              <a:t> </a:t>
            </a:r>
            <a:r>
              <a:rPr lang="fi-FI" dirty="0" err="1">
                <a:solidFill>
                  <a:schemeClr val="bg1"/>
                </a:solidFill>
                <a:highlight>
                  <a:srgbClr val="008000"/>
                </a:highlight>
              </a:rPr>
              <a:t>och</a:t>
            </a:r>
            <a:r>
              <a:rPr lang="fi-FI" dirty="0">
                <a:solidFill>
                  <a:schemeClr val="bg1"/>
                </a:solidFill>
                <a:highlight>
                  <a:srgbClr val="008000"/>
                </a:highlight>
              </a:rPr>
              <a:t> </a:t>
            </a:r>
            <a:r>
              <a:rPr lang="fi-FI" dirty="0" err="1">
                <a:solidFill>
                  <a:schemeClr val="bg1"/>
                </a:solidFill>
                <a:highlight>
                  <a:srgbClr val="008000"/>
                </a:highlight>
              </a:rPr>
              <a:t>risker</a:t>
            </a:r>
            <a:endParaRPr lang="fi-FI" dirty="0"/>
          </a:p>
        </p:txBody>
      </p:sp>
      <p:sp>
        <p:nvSpPr>
          <p:cNvPr id="4" name="TextBox 3">
            <a:extLst>
              <a:ext uri="{FF2B5EF4-FFF2-40B4-BE49-F238E27FC236}">
                <a16:creationId xmlns:a16="http://schemas.microsoft.com/office/drawing/2014/main" id="{1FB36835-76F8-61E1-A0FD-0980BD77CDDD}"/>
              </a:ext>
            </a:extLst>
          </p:cNvPr>
          <p:cNvSpPr txBox="1"/>
          <p:nvPr/>
        </p:nvSpPr>
        <p:spPr>
          <a:xfrm>
            <a:off x="1055440" y="1443840"/>
            <a:ext cx="8352928" cy="4893647"/>
          </a:xfrm>
          <a:prstGeom prst="rect">
            <a:avLst/>
          </a:prstGeom>
          <a:noFill/>
        </p:spPr>
        <p:txBody>
          <a:bodyPr wrap="square">
            <a:spAutoFit/>
          </a:bodyPr>
          <a:lstStyle/>
          <a:p>
            <a:pPr marL="342900" indent="-342900" algn="l" rtl="0">
              <a:buFont typeface="Arial" panose="020B0604020202020204" pitchFamily="34" charset="0"/>
              <a:buChar char="•"/>
            </a:pPr>
            <a:r>
              <a:rPr lang="sv-SE" sz="2400" dirty="0">
                <a:solidFill>
                  <a:srgbClr val="212121"/>
                </a:solidFill>
                <a:latin typeface="Calibri" panose="020F0502020204030204" pitchFamily="34" charset="0"/>
              </a:rPr>
              <a:t>n</a:t>
            </a:r>
            <a:r>
              <a:rPr lang="sv-SE" sz="2400" b="0" i="0" dirty="0">
                <a:solidFill>
                  <a:srgbClr val="212121"/>
                </a:solidFill>
                <a:effectLst/>
                <a:latin typeface="Calibri" panose="020F0502020204030204" pitchFamily="34" charset="0"/>
              </a:rPr>
              <a:t>aturkatastrof</a:t>
            </a: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terroristattack </a:t>
            </a: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bombattack </a:t>
            </a: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demonstrationer och stora folksamlingar </a:t>
            </a: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farlig trafik </a:t>
            </a: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sjukdomar </a:t>
            </a: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dålig hygien </a:t>
            </a: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giftiga växter och djur </a:t>
            </a:r>
          </a:p>
          <a:p>
            <a:pPr marL="342900" indent="-342900" algn="l" rtl="0">
              <a:buFont typeface="Arial" panose="020B0604020202020204" pitchFamily="34" charset="0"/>
              <a:buChar char="•"/>
            </a:pPr>
            <a:endParaRPr lang="sv-SE" sz="2400" dirty="0">
              <a:solidFill>
                <a:srgbClr val="212121"/>
              </a:solidFill>
              <a:latin typeface="Calibri" panose="020F0502020204030204" pitchFamily="34" charset="0"/>
            </a:endParaRPr>
          </a:p>
          <a:p>
            <a:pPr marL="342900" indent="-342900" algn="l" rtl="0">
              <a:buFont typeface="Arial" panose="020B0604020202020204" pitchFamily="34" charset="0"/>
              <a:buChar char="•"/>
            </a:pPr>
            <a:r>
              <a:rPr lang="sv-SE" sz="2400" b="0" i="0" dirty="0">
                <a:solidFill>
                  <a:srgbClr val="212121"/>
                </a:solidFill>
                <a:effectLst/>
                <a:latin typeface="Calibri" panose="020F0502020204030204" pitchFamily="34" charset="0"/>
              </a:rPr>
              <a:t>De allra flesta resenärer råkar aldrig ut för något av ovanstående.</a:t>
            </a:r>
          </a:p>
          <a:p>
            <a:pPr marL="342900" indent="-342900" algn="l" rtl="0">
              <a:buFont typeface="Arial" panose="020B0604020202020204" pitchFamily="34" charset="0"/>
              <a:buChar char="•"/>
            </a:pPr>
            <a:endParaRPr lang="sv-SE" sz="2400" dirty="0">
              <a:solidFill>
                <a:srgbClr val="212121"/>
              </a:solidFill>
              <a:latin typeface="Calibri" panose="020F0502020204030204" pitchFamily="34" charset="0"/>
            </a:endParaRPr>
          </a:p>
          <a:p>
            <a:pPr marL="342900" indent="-342900" algn="l" rtl="0">
              <a:buFont typeface="Arial" panose="020B0604020202020204" pitchFamily="34" charset="0"/>
              <a:buChar char="•"/>
            </a:pPr>
            <a:r>
              <a:rPr lang="sv-SE" sz="2400" dirty="0">
                <a:solidFill>
                  <a:srgbClr val="212121"/>
                </a:solidFill>
                <a:latin typeface="Calibri" panose="020F0502020204030204" pitchFamily="34" charset="0"/>
              </a:rPr>
              <a:t>D</a:t>
            </a:r>
            <a:r>
              <a:rPr lang="sv-SE" sz="2400" b="0" i="0" dirty="0">
                <a:solidFill>
                  <a:srgbClr val="212121"/>
                </a:solidFill>
                <a:effectLst/>
                <a:latin typeface="Calibri" panose="020F0502020204030204" pitchFamily="34" charset="0"/>
              </a:rPr>
              <a:t>u bör ändå förutse situationer och minska </a:t>
            </a:r>
            <a:r>
              <a:rPr lang="sv-SE" sz="2400" dirty="0">
                <a:solidFill>
                  <a:srgbClr val="212121"/>
                </a:solidFill>
                <a:latin typeface="Calibri" panose="020F0502020204030204" pitchFamily="34" charset="0"/>
              </a:rPr>
              <a:t>onödig </a:t>
            </a:r>
            <a:r>
              <a:rPr lang="sv-SE" sz="2400" b="0" i="0" dirty="0">
                <a:solidFill>
                  <a:srgbClr val="212121"/>
                </a:solidFill>
                <a:effectLst/>
                <a:latin typeface="Calibri" panose="020F0502020204030204" pitchFamily="34" charset="0"/>
              </a:rPr>
              <a:t>risk.</a:t>
            </a:r>
            <a:endParaRPr lang="fi-FI" sz="1800" b="0" i="0" dirty="0">
              <a:solidFill>
                <a:srgbClr val="212121"/>
              </a:solidFill>
              <a:effectLst/>
              <a:latin typeface="Calibri" panose="020F0502020204030204" pitchFamily="34" charset="0"/>
            </a:endParaRPr>
          </a:p>
        </p:txBody>
      </p:sp>
    </p:spTree>
    <p:extLst>
      <p:ext uri="{BB962C8B-B14F-4D97-AF65-F5344CB8AC3E}">
        <p14:creationId xmlns:p14="http://schemas.microsoft.com/office/powerpoint/2010/main" val="4153357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4BB8-1320-9314-DC5C-A8562830F067}"/>
              </a:ext>
            </a:extLst>
          </p:cNvPr>
          <p:cNvSpPr>
            <a:spLocks noGrp="1"/>
          </p:cNvSpPr>
          <p:nvPr>
            <p:ph type="title"/>
          </p:nvPr>
        </p:nvSpPr>
        <p:spPr/>
        <p:txBody>
          <a:bodyPr/>
          <a:lstStyle/>
          <a:p>
            <a:r>
              <a:rPr lang="fi-FI" dirty="0" err="1">
                <a:solidFill>
                  <a:schemeClr val="bg1"/>
                </a:solidFill>
                <a:highlight>
                  <a:srgbClr val="008000"/>
                </a:highlight>
              </a:rPr>
              <a:t>Att</a:t>
            </a:r>
            <a:r>
              <a:rPr lang="fi-FI" dirty="0">
                <a:solidFill>
                  <a:schemeClr val="bg1"/>
                </a:solidFill>
                <a:highlight>
                  <a:srgbClr val="008000"/>
                </a:highlight>
              </a:rPr>
              <a:t> </a:t>
            </a:r>
            <a:r>
              <a:rPr lang="fi-FI" dirty="0" err="1">
                <a:solidFill>
                  <a:schemeClr val="bg1"/>
                </a:solidFill>
                <a:highlight>
                  <a:srgbClr val="008000"/>
                </a:highlight>
              </a:rPr>
              <a:t>förutse</a:t>
            </a:r>
            <a:r>
              <a:rPr lang="fi-FI" dirty="0">
                <a:solidFill>
                  <a:schemeClr val="bg1"/>
                </a:solidFill>
                <a:highlight>
                  <a:srgbClr val="008000"/>
                </a:highlight>
              </a:rPr>
              <a:t> </a:t>
            </a:r>
            <a:r>
              <a:rPr lang="fi-FI" dirty="0" err="1">
                <a:solidFill>
                  <a:schemeClr val="bg1"/>
                </a:solidFill>
                <a:highlight>
                  <a:srgbClr val="008000"/>
                </a:highlight>
              </a:rPr>
              <a:t>faror</a:t>
            </a:r>
            <a:endParaRPr lang="fi-FI" dirty="0"/>
          </a:p>
        </p:txBody>
      </p:sp>
      <p:sp>
        <p:nvSpPr>
          <p:cNvPr id="4" name="TextBox 3">
            <a:extLst>
              <a:ext uri="{FF2B5EF4-FFF2-40B4-BE49-F238E27FC236}">
                <a16:creationId xmlns:a16="http://schemas.microsoft.com/office/drawing/2014/main" id="{63756E1A-59A4-50A5-2C6A-0366B13FA869}"/>
              </a:ext>
            </a:extLst>
          </p:cNvPr>
          <p:cNvSpPr txBox="1"/>
          <p:nvPr/>
        </p:nvSpPr>
        <p:spPr>
          <a:xfrm>
            <a:off x="551384" y="1340768"/>
            <a:ext cx="8592616" cy="5632311"/>
          </a:xfrm>
          <a:prstGeom prst="rect">
            <a:avLst/>
          </a:prstGeom>
          <a:noFill/>
        </p:spPr>
        <p:txBody>
          <a:bodyPr wrap="square">
            <a:spAutoFit/>
          </a:bodyPr>
          <a:lstStyle/>
          <a:p>
            <a:pPr algn="l" rtl="0">
              <a:buFont typeface="Arial" panose="020B0604020202020204" pitchFamily="34" charset="0"/>
              <a:buChar char="•"/>
            </a:pPr>
            <a:r>
              <a:rPr lang="sv-SE" sz="2400" b="0" i="0" dirty="0">
                <a:solidFill>
                  <a:srgbClr val="212121"/>
                </a:solidFill>
                <a:effectLst/>
                <a:latin typeface="Calibri" panose="020F0502020204030204" pitchFamily="34" charset="0"/>
              </a:rPr>
              <a:t>Håll ögonen öppna och var uppmärksam. Titta inte på din mobiltelefon, till exempel, när du har uppmärksamheten riktad åt annat håll. </a:t>
            </a:r>
          </a:p>
          <a:p>
            <a:pPr algn="l" rtl="0">
              <a:buFont typeface="Arial" panose="020B0604020202020204" pitchFamily="34" charset="0"/>
              <a:buChar char="•"/>
            </a:pPr>
            <a:endParaRPr lang="sv-SE" sz="2400" dirty="0">
              <a:solidFill>
                <a:srgbClr val="212121"/>
              </a:solidFill>
              <a:latin typeface="Calibri" panose="020F0502020204030204" pitchFamily="34" charset="0"/>
            </a:endParaRPr>
          </a:p>
          <a:p>
            <a:pPr algn="l" rtl="0">
              <a:buFont typeface="Arial" panose="020B0604020202020204" pitchFamily="34" charset="0"/>
              <a:buChar char="•"/>
            </a:pPr>
            <a:r>
              <a:rPr lang="sv-SE" sz="2400" b="0" i="0" dirty="0">
                <a:solidFill>
                  <a:srgbClr val="212121"/>
                </a:solidFill>
                <a:effectLst/>
                <a:latin typeface="Calibri" panose="020F0502020204030204" pitchFamily="34" charset="0"/>
              </a:rPr>
              <a:t>Rån/ficktjuveri: håll ryggsäcken låst och handväskan med remmen över kroppen. Förvara värdesaker och pengar djupt ner i väskan.</a:t>
            </a:r>
          </a:p>
          <a:p>
            <a:pPr algn="l" rtl="0"/>
            <a:endParaRPr lang="sv-SE" sz="2400" b="0" i="0" dirty="0">
              <a:solidFill>
                <a:srgbClr val="212121"/>
              </a:solidFill>
              <a:effectLst/>
              <a:latin typeface="Calibri" panose="020F0502020204030204" pitchFamily="34" charset="0"/>
            </a:endParaRPr>
          </a:p>
          <a:p>
            <a:pPr algn="l" rtl="0">
              <a:buFont typeface="Arial" panose="020B0604020202020204" pitchFamily="34" charset="0"/>
              <a:buChar char="•"/>
            </a:pPr>
            <a:r>
              <a:rPr lang="sv-SE" sz="2400" b="0" i="0" dirty="0">
                <a:solidFill>
                  <a:srgbClr val="212121"/>
                </a:solidFill>
                <a:effectLst/>
                <a:latin typeface="Calibri" panose="020F0502020204030204" pitchFamily="34" charset="0"/>
              </a:rPr>
              <a:t> Håll i väskan, särskilt i stora folksamlingar, t.ex. när du kliver av tåget, där det är lätt för en ficktjuv att agera. </a:t>
            </a:r>
          </a:p>
          <a:p>
            <a:pPr algn="l" rtl="0">
              <a:buFont typeface="Arial" panose="020B0604020202020204" pitchFamily="34" charset="0"/>
              <a:buChar char="•"/>
            </a:pPr>
            <a:endParaRPr lang="sv-SE" sz="2400" dirty="0">
              <a:solidFill>
                <a:srgbClr val="212121"/>
              </a:solidFill>
              <a:latin typeface="Calibri" panose="020F0502020204030204" pitchFamily="34" charset="0"/>
            </a:endParaRPr>
          </a:p>
          <a:p>
            <a:pPr algn="l" rtl="0">
              <a:buFont typeface="Arial" panose="020B0604020202020204" pitchFamily="34" charset="0"/>
              <a:buChar char="•"/>
            </a:pPr>
            <a:r>
              <a:rPr lang="sv-SE" sz="2400" b="0" i="0" dirty="0">
                <a:solidFill>
                  <a:srgbClr val="212121"/>
                </a:solidFill>
                <a:effectLst/>
                <a:latin typeface="Calibri" panose="020F0502020204030204" pitchFamily="34" charset="0"/>
              </a:rPr>
              <a:t>Förvara inte plånboken i bakfickan. Förvara guldsmycken, klockor med värdefullt utseende, kameror och mobiltelefoner utom synhåll.</a:t>
            </a:r>
          </a:p>
          <a:p>
            <a:pPr algn="l" rtl="0">
              <a:buFont typeface="Arial" panose="020B0604020202020204" pitchFamily="34" charset="0"/>
              <a:buChar char="•"/>
            </a:pPr>
            <a:endParaRPr lang="sv-SE" sz="2400" dirty="0">
              <a:solidFill>
                <a:srgbClr val="212121"/>
              </a:solidFill>
              <a:latin typeface="Calibri" panose="020F0502020204030204" pitchFamily="34" charset="0"/>
            </a:endParaRPr>
          </a:p>
          <a:p>
            <a:pPr algn="l" rtl="0">
              <a:buFont typeface="Arial" panose="020B0604020202020204" pitchFamily="34" charset="0"/>
              <a:buChar char="•"/>
            </a:pPr>
            <a:r>
              <a:rPr lang="sv-SE" sz="2400" b="0" i="0" dirty="0">
                <a:solidFill>
                  <a:srgbClr val="212121"/>
                </a:solidFill>
                <a:effectLst/>
                <a:latin typeface="Calibri" panose="020F0502020204030204" pitchFamily="34" charset="0"/>
              </a:rPr>
              <a:t> Hoppa inte in i en "mörk" taxi som kan råna dig. Drick inte så mycket att du blir berusad, då blir du lätt rånad</a:t>
            </a:r>
            <a:r>
              <a:rPr lang="fi-FI" sz="2400" b="0" i="0" dirty="0">
                <a:solidFill>
                  <a:srgbClr val="212121"/>
                </a:solidFill>
                <a:effectLst/>
                <a:latin typeface="Calibri" panose="020F0502020204030204" pitchFamily="34" charset="0"/>
              </a:rPr>
              <a:t>. </a:t>
            </a:r>
            <a:endParaRPr lang="fi-FI" sz="2400" dirty="0"/>
          </a:p>
        </p:txBody>
      </p:sp>
    </p:spTree>
    <p:extLst>
      <p:ext uri="{BB962C8B-B14F-4D97-AF65-F5344CB8AC3E}">
        <p14:creationId xmlns:p14="http://schemas.microsoft.com/office/powerpoint/2010/main" val="4062998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4BB8-1320-9314-DC5C-A8562830F067}"/>
              </a:ext>
            </a:extLst>
          </p:cNvPr>
          <p:cNvSpPr>
            <a:spLocks noGrp="1"/>
          </p:cNvSpPr>
          <p:nvPr>
            <p:ph type="title"/>
          </p:nvPr>
        </p:nvSpPr>
        <p:spPr/>
        <p:txBody>
          <a:bodyPr/>
          <a:lstStyle/>
          <a:p>
            <a:r>
              <a:rPr lang="fi-FI" dirty="0" err="1">
                <a:solidFill>
                  <a:schemeClr val="bg1"/>
                </a:solidFill>
                <a:highlight>
                  <a:srgbClr val="008000"/>
                </a:highlight>
              </a:rPr>
              <a:t>Att</a:t>
            </a:r>
            <a:r>
              <a:rPr lang="fi-FI" dirty="0">
                <a:solidFill>
                  <a:schemeClr val="bg1"/>
                </a:solidFill>
                <a:highlight>
                  <a:srgbClr val="008000"/>
                </a:highlight>
              </a:rPr>
              <a:t> </a:t>
            </a:r>
            <a:r>
              <a:rPr lang="fi-FI" dirty="0" err="1">
                <a:solidFill>
                  <a:schemeClr val="bg1"/>
                </a:solidFill>
                <a:highlight>
                  <a:srgbClr val="008000"/>
                </a:highlight>
              </a:rPr>
              <a:t>förutse</a:t>
            </a:r>
            <a:r>
              <a:rPr lang="fi-FI" dirty="0">
                <a:solidFill>
                  <a:schemeClr val="bg1"/>
                </a:solidFill>
                <a:highlight>
                  <a:srgbClr val="008000"/>
                </a:highlight>
              </a:rPr>
              <a:t> </a:t>
            </a:r>
            <a:r>
              <a:rPr lang="fi-FI" dirty="0" err="1">
                <a:solidFill>
                  <a:schemeClr val="bg1"/>
                </a:solidFill>
                <a:highlight>
                  <a:srgbClr val="008000"/>
                </a:highlight>
              </a:rPr>
              <a:t>faror</a:t>
            </a:r>
            <a:endParaRPr lang="fi-FI" dirty="0"/>
          </a:p>
        </p:txBody>
      </p:sp>
      <p:sp>
        <p:nvSpPr>
          <p:cNvPr id="4" name="TextBox 3">
            <a:extLst>
              <a:ext uri="{FF2B5EF4-FFF2-40B4-BE49-F238E27FC236}">
                <a16:creationId xmlns:a16="http://schemas.microsoft.com/office/drawing/2014/main" id="{0896B41E-1832-DEC4-CDD5-43F7A992B3B2}"/>
              </a:ext>
            </a:extLst>
          </p:cNvPr>
          <p:cNvSpPr txBox="1"/>
          <p:nvPr/>
        </p:nvSpPr>
        <p:spPr>
          <a:xfrm>
            <a:off x="609600" y="1859340"/>
            <a:ext cx="9446840" cy="4893647"/>
          </a:xfrm>
          <a:prstGeom prst="rect">
            <a:avLst/>
          </a:prstGeom>
          <a:noFill/>
        </p:spPr>
        <p:txBody>
          <a:bodyPr wrap="square">
            <a:spAutoFit/>
          </a:bodyPr>
          <a:lstStyle/>
          <a:p>
            <a:pPr algn="l" rtl="0">
              <a:buFont typeface="Arial" panose="020B0604020202020204" pitchFamily="34" charset="0"/>
              <a:buChar char="•"/>
            </a:pPr>
            <a:r>
              <a:rPr lang="sv-SE" sz="2400" dirty="0"/>
              <a:t>Lämna ditt pass och helst ditt kreditkort på boendet. </a:t>
            </a:r>
          </a:p>
          <a:p>
            <a:pPr algn="l" rtl="0">
              <a:buFont typeface="Arial" panose="020B0604020202020204" pitchFamily="34" charset="0"/>
              <a:buChar char="•"/>
            </a:pPr>
            <a:endParaRPr lang="sv-SE" sz="2400" dirty="0"/>
          </a:p>
          <a:p>
            <a:pPr algn="l" rtl="0">
              <a:buFont typeface="Arial" panose="020B0604020202020204" pitchFamily="34" charset="0"/>
              <a:buChar char="•"/>
            </a:pPr>
            <a:r>
              <a:rPr lang="sv-SE" sz="2400" dirty="0"/>
              <a:t>Du kan lämna en falsk plånbok till rånaren.</a:t>
            </a:r>
          </a:p>
          <a:p>
            <a:pPr algn="l" rtl="0">
              <a:buFont typeface="Arial" panose="020B0604020202020204" pitchFamily="34" charset="0"/>
              <a:buChar char="•"/>
            </a:pPr>
            <a:endParaRPr lang="sv-SE" sz="2400" dirty="0"/>
          </a:p>
          <a:p>
            <a:pPr algn="l" rtl="0">
              <a:buFont typeface="Arial" panose="020B0604020202020204" pitchFamily="34" charset="0"/>
              <a:buChar char="•"/>
            </a:pPr>
            <a:r>
              <a:rPr lang="sv-SE" sz="2400" dirty="0"/>
              <a:t>Droger: Ta aldrig emot något att dricka eller äta från en främling, t.ex. läsk eller godis, eftersom det kan användas för att droga turister med </a:t>
            </a:r>
            <a:r>
              <a:rPr lang="sv-SE" sz="2400" dirty="0" err="1"/>
              <a:t>knockoutdrops</a:t>
            </a:r>
            <a:r>
              <a:rPr lang="sv-SE" sz="2400" dirty="0"/>
              <a:t> </a:t>
            </a:r>
          </a:p>
          <a:p>
            <a:pPr algn="l" rtl="0">
              <a:buFont typeface="Arial" panose="020B0604020202020204" pitchFamily="34" charset="0"/>
              <a:buChar char="•"/>
            </a:pPr>
            <a:endParaRPr lang="sv-SE" sz="2400" dirty="0"/>
          </a:p>
          <a:p>
            <a:pPr algn="l" rtl="0">
              <a:buFont typeface="Arial" panose="020B0604020202020204" pitchFamily="34" charset="0"/>
              <a:buChar char="•"/>
            </a:pPr>
            <a:r>
              <a:rPr lang="sv-SE" sz="2400" dirty="0"/>
              <a:t>Lämna inte matportionen eller ditt dricksglas obevakad på en restaurang.</a:t>
            </a:r>
          </a:p>
          <a:p>
            <a:pPr algn="l" rtl="0">
              <a:buFont typeface="Arial" panose="020B0604020202020204" pitchFamily="34" charset="0"/>
              <a:buChar char="•"/>
            </a:pPr>
            <a:endParaRPr lang="sv-SE" sz="2400" dirty="0"/>
          </a:p>
          <a:p>
            <a:pPr algn="l" rtl="0">
              <a:buFont typeface="Arial" panose="020B0604020202020204" pitchFamily="34" charset="0"/>
              <a:buChar char="•"/>
            </a:pPr>
            <a:r>
              <a:rPr lang="sv-SE" sz="2400" dirty="0"/>
              <a:t>Hotfulla situationer: Om du hotas med våld ska du springa därifrån; om du inte kan det ska du försöka ta dig ur situationen genom att prata eller försvara dig och hela tiden ropa på hjälp.</a:t>
            </a:r>
            <a:endParaRPr lang="fi-FI" sz="2400" dirty="0"/>
          </a:p>
        </p:txBody>
      </p:sp>
    </p:spTree>
    <p:extLst>
      <p:ext uri="{BB962C8B-B14F-4D97-AF65-F5344CB8AC3E}">
        <p14:creationId xmlns:p14="http://schemas.microsoft.com/office/powerpoint/2010/main" val="410395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A07D0-3699-4898-8267-EA6AF8BF8A05}"/>
              </a:ext>
            </a:extLst>
          </p:cNvPr>
          <p:cNvSpPr>
            <a:spLocks noGrp="1"/>
          </p:cNvSpPr>
          <p:nvPr>
            <p:ph type="ctrTitle"/>
          </p:nvPr>
        </p:nvSpPr>
        <p:spPr>
          <a:xfrm>
            <a:off x="2159563" y="188641"/>
            <a:ext cx="8256917" cy="1440160"/>
          </a:xfrm>
        </p:spPr>
        <p:txBody>
          <a:bodyPr/>
          <a:lstStyle/>
          <a:p>
            <a:br>
              <a:rPr lang="fi-FI" b="1" dirty="0"/>
            </a:br>
            <a:r>
              <a:rPr lang="fi-FI" b="1" dirty="0" err="1"/>
              <a:t>Hurdant</a:t>
            </a:r>
            <a:r>
              <a:rPr lang="fi-FI" b="1" dirty="0"/>
              <a:t> </a:t>
            </a:r>
            <a:r>
              <a:rPr lang="fi-FI" b="1" dirty="0" err="1"/>
              <a:t>väder</a:t>
            </a:r>
            <a:r>
              <a:rPr lang="fi-FI" b="1" dirty="0"/>
              <a:t>?</a:t>
            </a:r>
            <a:endParaRPr lang="fi-FI" dirty="0"/>
          </a:p>
        </p:txBody>
      </p:sp>
      <p:pic>
        <p:nvPicPr>
          <p:cNvPr id="6" name="Picture 5">
            <a:extLst>
              <a:ext uri="{FF2B5EF4-FFF2-40B4-BE49-F238E27FC236}">
                <a16:creationId xmlns:a16="http://schemas.microsoft.com/office/drawing/2014/main" id="{269FAA5F-1EF1-4A8F-B336-4CCDCEB4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1844824"/>
            <a:ext cx="7056784" cy="3939801"/>
          </a:xfrm>
          <a:prstGeom prst="rect">
            <a:avLst/>
          </a:prstGeom>
        </p:spPr>
      </p:pic>
    </p:spTree>
    <p:extLst>
      <p:ext uri="{BB962C8B-B14F-4D97-AF65-F5344CB8AC3E}">
        <p14:creationId xmlns:p14="http://schemas.microsoft.com/office/powerpoint/2010/main" val="1452245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1434-B275-FDD8-CD6A-05D83AE226E1}"/>
              </a:ext>
            </a:extLst>
          </p:cNvPr>
          <p:cNvSpPr>
            <a:spLocks noGrp="1"/>
          </p:cNvSpPr>
          <p:nvPr>
            <p:ph type="title"/>
          </p:nvPr>
        </p:nvSpPr>
        <p:spPr/>
        <p:txBody>
          <a:bodyPr/>
          <a:lstStyle/>
          <a:p>
            <a:r>
              <a:rPr lang="sv-SE" dirty="0">
                <a:solidFill>
                  <a:schemeClr val="bg1"/>
                </a:solidFill>
                <a:highlight>
                  <a:srgbClr val="008000"/>
                </a:highlight>
              </a:rPr>
              <a:t>Anmälan av brott och myndigheter</a:t>
            </a:r>
            <a:endParaRPr lang="fi-FI" dirty="0"/>
          </a:p>
        </p:txBody>
      </p:sp>
      <p:sp>
        <p:nvSpPr>
          <p:cNvPr id="4" name="TextBox 3">
            <a:extLst>
              <a:ext uri="{FF2B5EF4-FFF2-40B4-BE49-F238E27FC236}">
                <a16:creationId xmlns:a16="http://schemas.microsoft.com/office/drawing/2014/main" id="{E763E541-8519-3397-4F02-8FFD0AE34D44}"/>
              </a:ext>
            </a:extLst>
          </p:cNvPr>
          <p:cNvSpPr txBox="1"/>
          <p:nvPr/>
        </p:nvSpPr>
        <p:spPr>
          <a:xfrm>
            <a:off x="1271464" y="1582340"/>
            <a:ext cx="9073008" cy="4524315"/>
          </a:xfrm>
          <a:prstGeom prst="rect">
            <a:avLst/>
          </a:prstGeom>
          <a:noFill/>
        </p:spPr>
        <p:txBody>
          <a:bodyPr wrap="square">
            <a:spAutoFit/>
          </a:bodyPr>
          <a:lstStyle/>
          <a:p>
            <a:pPr algn="l" rtl="0"/>
            <a:r>
              <a:rPr lang="sv-SE" sz="2400" b="0" i="0" dirty="0">
                <a:effectLst/>
                <a:latin typeface="Calibri" panose="020F0502020204030204" pitchFamily="34" charset="0"/>
              </a:rPr>
              <a:t>Lär </a:t>
            </a:r>
            <a:r>
              <a:rPr lang="sv-SE" sz="2400" b="0" i="0" dirty="0" err="1">
                <a:effectLst/>
                <a:latin typeface="Calibri" panose="020F0502020204030204" pitchFamily="34" charset="0"/>
              </a:rPr>
              <a:t>utantil</a:t>
            </a:r>
            <a:r>
              <a:rPr lang="sv-SE" sz="2400" b="0" i="0" dirty="0">
                <a:effectLst/>
                <a:latin typeface="Calibri" panose="020F0502020204030204" pitchFamily="34" charset="0"/>
              </a:rPr>
              <a:t> polisens nummer och lär dig att ringa efter hjälp på det lokala språket.</a:t>
            </a:r>
          </a:p>
          <a:p>
            <a:pPr algn="l" rtl="0"/>
            <a:endParaRPr lang="sv-SE" sz="2400" dirty="0">
              <a:latin typeface="Calibri" panose="020F0502020204030204" pitchFamily="34" charset="0"/>
            </a:endParaRPr>
          </a:p>
          <a:p>
            <a:pPr algn="l" rtl="0"/>
            <a:r>
              <a:rPr lang="sv-SE" sz="2400" b="0" i="0" dirty="0">
                <a:effectLst/>
                <a:latin typeface="Calibri" panose="020F0502020204030204" pitchFamily="34" charset="0"/>
              </a:rPr>
              <a:t>Vid stöld, rån eller överfall måste du anmäla brottet till den lokala polisen så att du kan begära ersättning, t.ex. för stulna varor från din resgodsförsäkring (obs: du måste själv skaffa din resgodsförsäkring). </a:t>
            </a:r>
          </a:p>
          <a:p>
            <a:pPr algn="l" rtl="0"/>
            <a:endParaRPr lang="sv-SE" sz="2400" dirty="0">
              <a:latin typeface="Calibri" panose="020F0502020204030204" pitchFamily="34" charset="0"/>
            </a:endParaRPr>
          </a:p>
          <a:p>
            <a:pPr algn="l" rtl="0"/>
            <a:r>
              <a:rPr lang="sv-SE" sz="2400" b="0" i="0" dirty="0">
                <a:effectLst/>
                <a:latin typeface="Calibri" panose="020F0502020204030204" pitchFamily="34" charset="0"/>
              </a:rPr>
              <a:t>Be att få en kopia av din anmälan som bilaga till din skadeanmälan.</a:t>
            </a:r>
          </a:p>
          <a:p>
            <a:pPr algn="l" rtl="0"/>
            <a:endParaRPr lang="sv-SE" sz="2400" dirty="0">
              <a:latin typeface="Calibri" panose="020F0502020204030204" pitchFamily="34" charset="0"/>
            </a:endParaRPr>
          </a:p>
          <a:p>
            <a:pPr algn="l" rtl="0"/>
            <a:r>
              <a:rPr lang="sv-SE" sz="2400" b="0" i="0" dirty="0">
                <a:effectLst/>
                <a:latin typeface="Calibri" panose="020F0502020204030204" pitchFamily="34" charset="0"/>
              </a:rPr>
              <a:t>Det är också möjligt att någon låtsas vara en offentlig tjänsteman, t.ex. genom att be om pengar eller ID-kort mitt på gatan. Visa i så fall en kopia av ditt pass</a:t>
            </a:r>
            <a:r>
              <a:rPr lang="sv-SE" sz="1800" b="0" i="0" dirty="0">
                <a:effectLst/>
                <a:latin typeface="Calibri" panose="020F0502020204030204" pitchFamily="34" charset="0"/>
              </a:rPr>
              <a:t>.</a:t>
            </a:r>
            <a:r>
              <a:rPr lang="fi-FI" sz="1800" b="0" i="0" dirty="0">
                <a:effectLst/>
                <a:latin typeface="Calibri" panose="020F0502020204030204" pitchFamily="34" charset="0"/>
              </a:rPr>
              <a:t> </a:t>
            </a:r>
            <a:endParaRPr lang="fi-FI" sz="1800" dirty="0"/>
          </a:p>
        </p:txBody>
      </p:sp>
    </p:spTree>
    <p:extLst>
      <p:ext uri="{BB962C8B-B14F-4D97-AF65-F5344CB8AC3E}">
        <p14:creationId xmlns:p14="http://schemas.microsoft.com/office/powerpoint/2010/main" val="1912904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6CB3-2B26-7B08-F623-4AFDD05512CF}"/>
              </a:ext>
            </a:extLst>
          </p:cNvPr>
          <p:cNvSpPr>
            <a:spLocks noGrp="1"/>
          </p:cNvSpPr>
          <p:nvPr>
            <p:ph type="title"/>
          </p:nvPr>
        </p:nvSpPr>
        <p:spPr/>
        <p:txBody>
          <a:bodyPr/>
          <a:lstStyle/>
          <a:p>
            <a:r>
              <a:rPr lang="fi-FI" dirty="0" err="1">
                <a:solidFill>
                  <a:schemeClr val="bg1"/>
                </a:solidFill>
                <a:highlight>
                  <a:srgbClr val="008000"/>
                </a:highlight>
              </a:rPr>
              <a:t>Att</a:t>
            </a:r>
            <a:r>
              <a:rPr lang="fi-FI" dirty="0">
                <a:solidFill>
                  <a:schemeClr val="bg1"/>
                </a:solidFill>
                <a:highlight>
                  <a:srgbClr val="008000"/>
                </a:highlight>
              </a:rPr>
              <a:t> </a:t>
            </a:r>
            <a:r>
              <a:rPr lang="fi-FI" dirty="0" err="1">
                <a:solidFill>
                  <a:schemeClr val="bg1"/>
                </a:solidFill>
                <a:highlight>
                  <a:srgbClr val="008000"/>
                </a:highlight>
              </a:rPr>
              <a:t>förutse</a:t>
            </a:r>
            <a:r>
              <a:rPr lang="fi-FI" dirty="0">
                <a:solidFill>
                  <a:schemeClr val="bg1"/>
                </a:solidFill>
                <a:highlight>
                  <a:srgbClr val="008000"/>
                </a:highlight>
              </a:rPr>
              <a:t> </a:t>
            </a:r>
            <a:r>
              <a:rPr lang="fi-FI" dirty="0" err="1">
                <a:solidFill>
                  <a:schemeClr val="bg1"/>
                </a:solidFill>
                <a:highlight>
                  <a:srgbClr val="008000"/>
                </a:highlight>
              </a:rPr>
              <a:t>faror</a:t>
            </a:r>
            <a:endParaRPr lang="fi-FI" dirty="0"/>
          </a:p>
        </p:txBody>
      </p:sp>
      <p:sp>
        <p:nvSpPr>
          <p:cNvPr id="4" name="TextBox 3">
            <a:extLst>
              <a:ext uri="{FF2B5EF4-FFF2-40B4-BE49-F238E27FC236}">
                <a16:creationId xmlns:a16="http://schemas.microsoft.com/office/drawing/2014/main" id="{8830D482-150B-FD89-1E4B-AD19F08F1946}"/>
              </a:ext>
            </a:extLst>
          </p:cNvPr>
          <p:cNvSpPr txBox="1"/>
          <p:nvPr/>
        </p:nvSpPr>
        <p:spPr>
          <a:xfrm>
            <a:off x="609600" y="1196752"/>
            <a:ext cx="8534400" cy="7848302"/>
          </a:xfrm>
          <a:prstGeom prst="rect">
            <a:avLst/>
          </a:prstGeom>
          <a:noFill/>
        </p:spPr>
        <p:txBody>
          <a:bodyPr wrap="square">
            <a:spAutoFit/>
          </a:bodyPr>
          <a:lstStyle/>
          <a:p>
            <a:pPr algn="l" rtl="0"/>
            <a:r>
              <a:rPr lang="sv-SE" sz="2400" b="0" i="0" dirty="0">
                <a:solidFill>
                  <a:srgbClr val="212121"/>
                </a:solidFill>
                <a:effectLst/>
                <a:latin typeface="Calibri" panose="020F0502020204030204" pitchFamily="34" charset="0"/>
              </a:rPr>
              <a:t>Som trafik - som fotgängare ska du hålla dig vid sidan av vägen, titta åt alla håll vid övergångsställen och se dig för när du korsar gatan.</a:t>
            </a:r>
          </a:p>
          <a:p>
            <a:pPr algn="l" rtl="0"/>
            <a:endParaRPr lang="sv-SE" sz="2400" dirty="0">
              <a:solidFill>
                <a:srgbClr val="212121"/>
              </a:solidFill>
              <a:latin typeface="Calibri" panose="020F0502020204030204" pitchFamily="34" charset="0"/>
            </a:endParaRPr>
          </a:p>
          <a:p>
            <a:pPr algn="l" rtl="0"/>
            <a:r>
              <a:rPr lang="sv-SE" sz="2400" b="0" i="0" dirty="0">
                <a:solidFill>
                  <a:srgbClr val="212121"/>
                </a:solidFill>
                <a:effectLst/>
                <a:latin typeface="Calibri" panose="020F0502020204030204" pitchFamily="34" charset="0"/>
              </a:rPr>
              <a:t>Undvik stora folksamlingar som demonstrationer.</a:t>
            </a:r>
          </a:p>
          <a:p>
            <a:pPr algn="l" rtl="0"/>
            <a:endParaRPr lang="sv-SE" sz="2400" dirty="0">
              <a:solidFill>
                <a:srgbClr val="212121"/>
              </a:solidFill>
              <a:latin typeface="Calibri" panose="020F0502020204030204" pitchFamily="34" charset="0"/>
            </a:endParaRPr>
          </a:p>
          <a:p>
            <a:pPr algn="l" rtl="0"/>
            <a:r>
              <a:rPr lang="sv-SE" sz="2400" b="0" i="0" dirty="0">
                <a:solidFill>
                  <a:srgbClr val="212121"/>
                </a:solidFill>
                <a:effectLst/>
                <a:latin typeface="Calibri" panose="020F0502020204030204" pitchFamily="34" charset="0"/>
              </a:rPr>
              <a:t>Följ utländska nyheter före avresan och lokala och internationella medier på plats.</a:t>
            </a:r>
          </a:p>
          <a:p>
            <a:pPr algn="l" rtl="0"/>
            <a:r>
              <a:rPr lang="sv-SE" sz="2400" b="0" i="0" dirty="0">
                <a:solidFill>
                  <a:srgbClr val="212121"/>
                </a:solidFill>
                <a:effectLst/>
                <a:latin typeface="Calibri" panose="020F0502020204030204" pitchFamily="34" charset="0"/>
              </a:rPr>
              <a:t>Följ utrikesdepartementets resemeddelanden om regionala risker för destinationslandet, t.ex. naturkatastrofer eller terroristhot, före och på plats: </a:t>
            </a:r>
          </a:p>
          <a:p>
            <a:pPr algn="l" rtl="0"/>
            <a:r>
              <a:rPr lang="sv-SE" sz="2400" dirty="0">
                <a:hlinkClick r:id="rId2"/>
              </a:rPr>
              <a:t>Före utlandsresan - Utrikesministeriet (um.fi)</a:t>
            </a:r>
            <a:r>
              <a:rPr lang="sv-SE" sz="2400" b="0" i="0" dirty="0">
                <a:solidFill>
                  <a:srgbClr val="212121"/>
                </a:solidFill>
                <a:effectLst/>
                <a:latin typeface="Calibri" panose="020F0502020204030204" pitchFamily="34" charset="0"/>
              </a:rPr>
              <a:t>.</a:t>
            </a:r>
          </a:p>
          <a:p>
            <a:pPr algn="l" rtl="0"/>
            <a:endParaRPr lang="sv-SE" sz="2400" dirty="0">
              <a:solidFill>
                <a:srgbClr val="212121"/>
              </a:solidFill>
              <a:latin typeface="Calibri" panose="020F0502020204030204" pitchFamily="34" charset="0"/>
            </a:endParaRPr>
          </a:p>
          <a:p>
            <a:pPr algn="l" rtl="0"/>
            <a:r>
              <a:rPr lang="sv-SE" sz="2400" b="0" i="0" dirty="0">
                <a:solidFill>
                  <a:srgbClr val="212121"/>
                </a:solidFill>
                <a:effectLst/>
                <a:latin typeface="Calibri" panose="020F0502020204030204" pitchFamily="34" charset="0"/>
              </a:rPr>
              <a:t>Gör en reseanmälan före avresan på utrikesministeriets webbplats, så att ambassaden i Finland vet var du befinner dig i händelse av katastrofer och kan varna dig för dem.</a:t>
            </a:r>
          </a:p>
          <a:p>
            <a:pPr algn="l" rtl="0"/>
            <a:endParaRPr lang="sv-SE" sz="2400" dirty="0">
              <a:solidFill>
                <a:srgbClr val="212121"/>
              </a:solidFill>
              <a:latin typeface="Calibri" panose="020F0502020204030204" pitchFamily="34" charset="0"/>
            </a:endParaRPr>
          </a:p>
          <a:p>
            <a:pPr algn="l" rtl="0"/>
            <a:r>
              <a:rPr lang="sv-SE" sz="2400" b="0" i="0" dirty="0">
                <a:solidFill>
                  <a:srgbClr val="212121"/>
                </a:solidFill>
                <a:effectLst/>
                <a:latin typeface="Calibri" panose="020F0502020204030204" pitchFamily="34" charset="0"/>
              </a:rPr>
              <a:t>Följ lokala medier och myndigheternas anvisningar i händelse av en kris. </a:t>
            </a:r>
          </a:p>
          <a:p>
            <a:pPr algn="l" rtl="0"/>
            <a:endParaRPr lang="sv-SE" sz="2400" dirty="0">
              <a:solidFill>
                <a:srgbClr val="212121"/>
              </a:solidFill>
              <a:latin typeface="Calibri" panose="020F0502020204030204" pitchFamily="34" charset="0"/>
            </a:endParaRPr>
          </a:p>
          <a:p>
            <a:pPr algn="l" rtl="0"/>
            <a:r>
              <a:rPr lang="sv-SE" sz="2400" dirty="0">
                <a:solidFill>
                  <a:srgbClr val="0070C0"/>
                </a:solidFill>
                <a:latin typeface="Calibri" panose="020F0502020204030204" pitchFamily="34" charset="0"/>
              </a:rPr>
              <a:t>9. u</a:t>
            </a:r>
            <a:r>
              <a:rPr lang="sv-SE" sz="2400" b="0" i="0" dirty="0">
                <a:solidFill>
                  <a:srgbClr val="0070C0"/>
                </a:solidFill>
                <a:effectLst/>
                <a:latin typeface="Calibri" panose="020F0502020204030204" pitchFamily="34" charset="0"/>
              </a:rPr>
              <a:t>ppgift  Gör en reseanmälan här: </a:t>
            </a:r>
            <a:r>
              <a:rPr lang="sv-SE" sz="2400" dirty="0">
                <a:hlinkClick r:id="rId2"/>
              </a:rPr>
              <a:t>Före utlandsresan - Utrikesministeriet (um.fi)</a:t>
            </a:r>
            <a:endParaRPr lang="fi-FI" sz="2400" b="0" i="0" dirty="0">
              <a:solidFill>
                <a:srgbClr val="212121"/>
              </a:solidFill>
              <a:effectLst/>
              <a:latin typeface="Calibri" panose="020F0502020204030204" pitchFamily="34" charset="0"/>
            </a:endParaRPr>
          </a:p>
        </p:txBody>
      </p:sp>
    </p:spTree>
    <p:extLst>
      <p:ext uri="{BB962C8B-B14F-4D97-AF65-F5344CB8AC3E}">
        <p14:creationId xmlns:p14="http://schemas.microsoft.com/office/powerpoint/2010/main" val="497759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err="1">
                <a:solidFill>
                  <a:schemeClr val="bg1"/>
                </a:solidFill>
                <a:highlight>
                  <a:srgbClr val="008000"/>
                </a:highlight>
              </a:rPr>
              <a:t>Om</a:t>
            </a:r>
            <a:r>
              <a:rPr lang="fi-FI" dirty="0">
                <a:solidFill>
                  <a:schemeClr val="bg1"/>
                </a:solidFill>
                <a:highlight>
                  <a:srgbClr val="008000"/>
                </a:highlight>
              </a:rPr>
              <a:t> </a:t>
            </a:r>
            <a:r>
              <a:rPr lang="fi-FI" dirty="0" err="1">
                <a:solidFill>
                  <a:schemeClr val="bg1"/>
                </a:solidFill>
                <a:highlight>
                  <a:srgbClr val="008000"/>
                </a:highlight>
              </a:rPr>
              <a:t>ditt</a:t>
            </a:r>
            <a:r>
              <a:rPr lang="fi-FI" dirty="0">
                <a:solidFill>
                  <a:schemeClr val="bg1"/>
                </a:solidFill>
                <a:highlight>
                  <a:srgbClr val="008000"/>
                </a:highlight>
              </a:rPr>
              <a:t> </a:t>
            </a:r>
            <a:r>
              <a:rPr lang="fi-FI" dirty="0" err="1">
                <a:solidFill>
                  <a:schemeClr val="bg1"/>
                </a:solidFill>
                <a:highlight>
                  <a:srgbClr val="008000"/>
                </a:highlight>
              </a:rPr>
              <a:t>pass</a:t>
            </a:r>
            <a:r>
              <a:rPr lang="fi-FI" dirty="0">
                <a:solidFill>
                  <a:schemeClr val="bg1"/>
                </a:solidFill>
                <a:highlight>
                  <a:srgbClr val="008000"/>
                </a:highlight>
              </a:rPr>
              <a:t> </a:t>
            </a:r>
            <a:r>
              <a:rPr lang="fi-FI" dirty="0" err="1">
                <a:solidFill>
                  <a:schemeClr val="bg1"/>
                </a:solidFill>
                <a:highlight>
                  <a:srgbClr val="008000"/>
                </a:highlight>
              </a:rPr>
              <a:t>försvinner</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340768"/>
            <a:ext cx="11928648" cy="5755422"/>
          </a:xfrm>
          <a:prstGeom prst="rect">
            <a:avLst/>
          </a:prstGeom>
          <a:noFill/>
        </p:spPr>
        <p:txBody>
          <a:bodyPr wrap="square">
            <a:spAutoFit/>
          </a:bodyPr>
          <a:lstStyle/>
          <a:p>
            <a:r>
              <a:rPr lang="sv-SE" sz="2400" b="1" i="0" dirty="0">
                <a:effectLst/>
                <a:latin typeface="ArialNova"/>
              </a:rPr>
              <a:t>Om ditt pass har försvunnit ska du anmäla det till den lokala polisen. Gå till Finlands ambassad med en kopia av anmälan. Om det inte finns någon ambassad i landet kan du också vända dig till en ambassad som hör till ett annat nordiskt land eller EU-land. Du kan få ett tillfälligt pass från ambassaden eller konsulatet. </a:t>
            </a:r>
          </a:p>
          <a:p>
            <a:endParaRPr lang="fi-FI" sz="2400" b="1" i="0" dirty="0">
              <a:effectLst/>
              <a:latin typeface="ArialNova"/>
            </a:endParaRPr>
          </a:p>
          <a:p>
            <a:r>
              <a:rPr lang="sv-SE" sz="2400" b="1" i="0" dirty="0">
                <a:effectLst/>
                <a:latin typeface="ArialNova"/>
              </a:rPr>
              <a:t>Ta med dig papperskopior på alla viktiga dokument, du har nytta av dem ifall du tappar bort originalen.</a:t>
            </a:r>
            <a:br>
              <a:rPr lang="fi-FI" sz="2400" b="1" i="0" dirty="0">
                <a:effectLst/>
                <a:latin typeface="ArialNova"/>
              </a:rPr>
            </a:br>
            <a:endParaRPr lang="fi-FI" sz="2400" dirty="0"/>
          </a:p>
          <a:p>
            <a:r>
              <a:rPr lang="sv-SE" sz="2400" b="1" dirty="0">
                <a:solidFill>
                  <a:srgbClr val="0070C0"/>
                </a:solidFill>
                <a:latin typeface="ArialNova"/>
              </a:rPr>
              <a:t>10. u</a:t>
            </a:r>
            <a:r>
              <a:rPr lang="sv-SE" sz="2400" b="1" i="0" dirty="0">
                <a:solidFill>
                  <a:srgbClr val="0070C0"/>
                </a:solidFill>
                <a:effectLst/>
                <a:latin typeface="ArialNova"/>
              </a:rPr>
              <a:t>ppgift: Ta foto av alla dokument (eller skanna) och bevara bilder i din epost och </a:t>
            </a:r>
            <a:r>
              <a:rPr lang="sv-SE" sz="2400" b="1" i="0" dirty="0" err="1">
                <a:solidFill>
                  <a:srgbClr val="0070C0"/>
                </a:solidFill>
                <a:effectLst/>
                <a:latin typeface="ArialNova"/>
              </a:rPr>
              <a:t>OneDrive</a:t>
            </a:r>
            <a:r>
              <a:rPr lang="sv-SE" sz="2400" b="1" i="0" dirty="0">
                <a:solidFill>
                  <a:srgbClr val="0070C0"/>
                </a:solidFill>
                <a:effectLst/>
                <a:latin typeface="ArialNova"/>
              </a:rPr>
              <a:t>. Därifrån kan man också printa ut dem i nödfall. Skicka eposten också till din familj som också kan printa ut dem i Finland.</a:t>
            </a:r>
            <a:br>
              <a:rPr lang="sv-SE" sz="2400" b="1" i="0" dirty="0">
                <a:solidFill>
                  <a:srgbClr val="0070C0"/>
                </a:solidFill>
                <a:effectLst/>
                <a:latin typeface="ArialNova"/>
              </a:rPr>
            </a:br>
            <a:br>
              <a:rPr lang="sv-SE" sz="2400" b="1" i="0" dirty="0">
                <a:solidFill>
                  <a:srgbClr val="0070C0"/>
                </a:solidFill>
                <a:effectLst/>
                <a:latin typeface="ArialNova"/>
              </a:rPr>
            </a:br>
            <a:br>
              <a:rPr lang="fi-FI" sz="2800" b="1" i="0" dirty="0">
                <a:solidFill>
                  <a:srgbClr val="0070C0"/>
                </a:solidFill>
                <a:effectLst/>
                <a:latin typeface="ArialNova"/>
              </a:rPr>
            </a:br>
            <a:endParaRPr lang="fi-FI" sz="2800" b="1" dirty="0">
              <a:solidFill>
                <a:srgbClr val="0070C0"/>
              </a:solidFill>
            </a:endParaRPr>
          </a:p>
        </p:txBody>
      </p:sp>
    </p:spTree>
    <p:extLst>
      <p:ext uri="{BB962C8B-B14F-4D97-AF65-F5344CB8AC3E}">
        <p14:creationId xmlns:p14="http://schemas.microsoft.com/office/powerpoint/2010/main" val="387684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err="1">
                <a:solidFill>
                  <a:schemeClr val="bg1"/>
                </a:solidFill>
                <a:highlight>
                  <a:srgbClr val="008000"/>
                </a:highlight>
              </a:rPr>
              <a:t>Förutse</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340768"/>
            <a:ext cx="11928648" cy="5693866"/>
          </a:xfrm>
          <a:prstGeom prst="rect">
            <a:avLst/>
          </a:prstGeom>
          <a:noFill/>
        </p:spPr>
        <p:txBody>
          <a:bodyPr wrap="square">
            <a:spAutoFit/>
          </a:bodyPr>
          <a:lstStyle/>
          <a:p>
            <a:pPr algn="l" rtl="0"/>
            <a:r>
              <a:rPr lang="sv-SE" sz="2800" dirty="0"/>
              <a:t>Rör dig särskilt inte ensam i obelysta områden eller någonstans där det inte finns många människor. </a:t>
            </a:r>
          </a:p>
          <a:p>
            <a:pPr algn="l" rtl="0"/>
            <a:endParaRPr lang="sv-SE" sz="2800" dirty="0"/>
          </a:p>
          <a:p>
            <a:pPr algn="l" rtl="0"/>
            <a:r>
              <a:rPr lang="sv-SE" sz="2800" dirty="0"/>
              <a:t>I mörkret, använd en taxi och planera din rutt i förväg.</a:t>
            </a:r>
          </a:p>
          <a:p>
            <a:pPr algn="l" rtl="0"/>
            <a:endParaRPr lang="sv-SE" sz="2800" dirty="0"/>
          </a:p>
          <a:p>
            <a:pPr algn="l" rtl="0"/>
            <a:r>
              <a:rPr lang="sv-SE" sz="2800" dirty="0"/>
              <a:t>Se inte ut som om du är vilse, även om du faktiskt är det. </a:t>
            </a:r>
          </a:p>
          <a:p>
            <a:pPr algn="l" rtl="0"/>
            <a:endParaRPr lang="sv-SE" sz="2800" dirty="0"/>
          </a:p>
          <a:p>
            <a:pPr algn="l" rtl="0"/>
            <a:r>
              <a:rPr lang="sv-SE" sz="2800" dirty="0"/>
              <a:t>Studera inte en karta eller guideböcker mitt på gatan, utan gå till ett säkert kafé, butik eller annat inomhusutrymme för att utforska dem.</a:t>
            </a:r>
          </a:p>
          <a:p>
            <a:pPr algn="l" rtl="0"/>
            <a:endParaRPr lang="sv-SE" sz="2800" dirty="0"/>
          </a:p>
          <a:p>
            <a:pPr algn="l" rtl="0"/>
            <a:r>
              <a:rPr lang="sv-SE" sz="2800" dirty="0"/>
              <a:t>Bär vanliga och billiga kläder och dra inte till dig uppmärksamhet med värdesaker eller beteende.</a:t>
            </a:r>
          </a:p>
          <a:p>
            <a:pPr algn="l" rtl="0"/>
            <a:endParaRPr lang="fi-FI" sz="2800" dirty="0"/>
          </a:p>
        </p:txBody>
      </p:sp>
    </p:spTree>
    <p:extLst>
      <p:ext uri="{BB962C8B-B14F-4D97-AF65-F5344CB8AC3E}">
        <p14:creationId xmlns:p14="http://schemas.microsoft.com/office/powerpoint/2010/main" val="1304957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err="1">
                <a:solidFill>
                  <a:schemeClr val="bg1"/>
                </a:solidFill>
                <a:highlight>
                  <a:srgbClr val="008000"/>
                </a:highlight>
              </a:rPr>
              <a:t>Resemeddelande</a:t>
            </a:r>
            <a:r>
              <a:rPr lang="fi-FI" dirty="0">
                <a:solidFill>
                  <a:schemeClr val="bg1"/>
                </a:solidFill>
                <a:highlight>
                  <a:srgbClr val="008000"/>
                </a:highlight>
              </a:rPr>
              <a:t> – </a:t>
            </a:r>
            <a:r>
              <a:rPr lang="fi-FI" dirty="0" err="1">
                <a:solidFill>
                  <a:schemeClr val="bg1"/>
                </a:solidFill>
                <a:highlight>
                  <a:srgbClr val="008000"/>
                </a:highlight>
              </a:rPr>
              <a:t>var</a:t>
            </a:r>
            <a:r>
              <a:rPr lang="fi-FI" dirty="0">
                <a:solidFill>
                  <a:schemeClr val="bg1"/>
                </a:solidFill>
                <a:highlight>
                  <a:srgbClr val="008000"/>
                </a:highlight>
              </a:rPr>
              <a:t> </a:t>
            </a:r>
            <a:r>
              <a:rPr lang="fi-FI" dirty="0" err="1">
                <a:solidFill>
                  <a:schemeClr val="bg1"/>
                </a:solidFill>
                <a:highlight>
                  <a:srgbClr val="008000"/>
                </a:highlight>
              </a:rPr>
              <a:t>beredd</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340768"/>
            <a:ext cx="11928648" cy="5693866"/>
          </a:xfrm>
          <a:prstGeom prst="rect">
            <a:avLst/>
          </a:prstGeom>
          <a:noFill/>
        </p:spPr>
        <p:txBody>
          <a:bodyPr wrap="square">
            <a:spAutoFit/>
          </a:bodyPr>
          <a:lstStyle/>
          <a:p>
            <a:pPr algn="l" rtl="0"/>
            <a:r>
              <a:rPr lang="sv-SE" sz="2800" b="0" i="0" dirty="0">
                <a:solidFill>
                  <a:srgbClr val="212121"/>
                </a:solidFill>
                <a:effectLst/>
                <a:latin typeface="Calibri" panose="020F0502020204030204" pitchFamily="34" charset="0"/>
              </a:rPr>
              <a:t>Innan du åker ska du bekanta dig med utrikesministeriets reserekommendationer som ger information om till exempel om de länder och delar av dem som anses vara farliga på grund av en politisk kris, gerillaverksamhet eller naturkatastrof.</a:t>
            </a:r>
          </a:p>
          <a:p>
            <a:pPr algn="l" rtl="0"/>
            <a:endParaRPr lang="sv-SE" sz="2800" b="0" i="0" dirty="0">
              <a:solidFill>
                <a:srgbClr val="212121"/>
              </a:solidFill>
              <a:effectLst/>
              <a:latin typeface="Calibri" panose="020F0502020204030204" pitchFamily="34" charset="0"/>
            </a:endParaRPr>
          </a:p>
          <a:p>
            <a:pPr algn="l" rtl="0"/>
            <a:r>
              <a:rPr lang="sv-SE" sz="2800" dirty="0">
                <a:solidFill>
                  <a:srgbClr val="212121"/>
                </a:solidFill>
                <a:latin typeface="Calibri" panose="020F0502020204030204" pitchFamily="34" charset="0"/>
              </a:rPr>
              <a:t>Sök</a:t>
            </a:r>
            <a:r>
              <a:rPr lang="sv-SE" sz="2800" b="0" i="0" dirty="0">
                <a:solidFill>
                  <a:srgbClr val="212121"/>
                </a:solidFill>
                <a:effectLst/>
                <a:latin typeface="Calibri" panose="020F0502020204030204" pitchFamily="34" charset="0"/>
              </a:rPr>
              <a:t> information online och från reseguider, samt från lärare, studerande och bekanta som har varit där tidigare för att veta deras rekommendationer och erfarenheter.</a:t>
            </a:r>
          </a:p>
          <a:p>
            <a:pPr algn="l" rtl="0"/>
            <a:endParaRPr lang="sv-SE" sz="2800" b="0" i="0" dirty="0">
              <a:solidFill>
                <a:srgbClr val="212121"/>
              </a:solidFill>
              <a:effectLst/>
              <a:latin typeface="Calibri" panose="020F0502020204030204" pitchFamily="34" charset="0"/>
            </a:endParaRPr>
          </a:p>
          <a:p>
            <a:pPr algn="l" rtl="0"/>
            <a:r>
              <a:rPr lang="sv-SE" sz="2800" b="0" i="0" dirty="0">
                <a:solidFill>
                  <a:srgbClr val="212121"/>
                </a:solidFill>
                <a:effectLst/>
                <a:latin typeface="Calibri" panose="020F0502020204030204" pitchFamily="34" charset="0"/>
              </a:rPr>
              <a:t>Prata på plats med skolans partner i mottagarlandet eller andra lokalbor, t.ex. kollegor om säkerheten i speciella stadsdelar.</a:t>
            </a:r>
            <a:endParaRPr lang="fi-FI" sz="2800" b="0" i="0" dirty="0">
              <a:solidFill>
                <a:srgbClr val="212121"/>
              </a:solidFill>
              <a:effectLst/>
              <a:latin typeface="Calibri" panose="020F0502020204030204" pitchFamily="34" charset="0"/>
            </a:endParaRPr>
          </a:p>
          <a:p>
            <a:pPr algn="l" rtl="0"/>
            <a:endParaRPr lang="fi-FI" sz="2800"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 </a:t>
            </a:r>
          </a:p>
          <a:p>
            <a:pPr algn="l" rtl="0"/>
            <a:endParaRPr lang="fi-FI" sz="2800" dirty="0"/>
          </a:p>
        </p:txBody>
      </p:sp>
    </p:spTree>
    <p:extLst>
      <p:ext uri="{BB962C8B-B14F-4D97-AF65-F5344CB8AC3E}">
        <p14:creationId xmlns:p14="http://schemas.microsoft.com/office/powerpoint/2010/main" val="2187226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normAutofit/>
          </a:bodyPr>
          <a:lstStyle/>
          <a:p>
            <a:r>
              <a:rPr lang="fi-FI" b="1" i="0" dirty="0" err="1">
                <a:solidFill>
                  <a:schemeClr val="bg1"/>
                </a:solidFill>
                <a:effectLst/>
                <a:highlight>
                  <a:srgbClr val="008000"/>
                </a:highlight>
                <a:latin typeface="Calibri Light" panose="020F0302020204030204" pitchFamily="34" charset="0"/>
              </a:rPr>
              <a:t>Olika</a:t>
            </a:r>
            <a:r>
              <a:rPr lang="fi-FI" b="1" i="0" dirty="0">
                <a:solidFill>
                  <a:schemeClr val="bg1"/>
                </a:solidFill>
                <a:effectLst/>
                <a:highlight>
                  <a:srgbClr val="008000"/>
                </a:highlight>
                <a:latin typeface="Calibri Light" panose="020F0302020204030204" pitchFamily="34" charset="0"/>
              </a:rPr>
              <a:t> </a:t>
            </a:r>
            <a:r>
              <a:rPr lang="fi-FI" b="1" i="0" dirty="0" err="1">
                <a:solidFill>
                  <a:schemeClr val="bg1"/>
                </a:solidFill>
                <a:effectLst/>
                <a:highlight>
                  <a:srgbClr val="008000"/>
                </a:highlight>
                <a:latin typeface="Calibri Light" panose="020F0302020204030204" pitchFamily="34" charset="0"/>
              </a:rPr>
              <a:t>koder</a:t>
            </a:r>
            <a:r>
              <a:rPr lang="fi-FI" b="1" i="0" dirty="0">
                <a:solidFill>
                  <a:schemeClr val="bg1"/>
                </a:solidFill>
                <a:effectLst/>
                <a:highlight>
                  <a:srgbClr val="008000"/>
                </a:highlight>
                <a:latin typeface="Calibri Light" panose="020F0302020204030204" pitchFamily="34" charset="0"/>
              </a:rPr>
              <a:t> i </a:t>
            </a:r>
            <a:r>
              <a:rPr lang="fi-FI" b="1" i="0" dirty="0" err="1">
                <a:solidFill>
                  <a:schemeClr val="bg1"/>
                </a:solidFill>
                <a:effectLst/>
                <a:highlight>
                  <a:srgbClr val="008000"/>
                </a:highlight>
                <a:latin typeface="Calibri Light" panose="020F0302020204030204" pitchFamily="34" charset="0"/>
              </a:rPr>
              <a:t>olika</a:t>
            </a:r>
            <a:r>
              <a:rPr lang="fi-FI" b="1" i="0" dirty="0">
                <a:solidFill>
                  <a:schemeClr val="bg1"/>
                </a:solidFill>
                <a:effectLst/>
                <a:highlight>
                  <a:srgbClr val="008000"/>
                </a:highlight>
                <a:latin typeface="Calibri Light" panose="020F0302020204030204" pitchFamily="34" charset="0"/>
              </a:rPr>
              <a:t> </a:t>
            </a:r>
            <a:r>
              <a:rPr lang="fi-FI" b="1" i="0" dirty="0" err="1">
                <a:solidFill>
                  <a:schemeClr val="bg1"/>
                </a:solidFill>
                <a:effectLst/>
                <a:highlight>
                  <a:srgbClr val="008000"/>
                </a:highlight>
                <a:latin typeface="Calibri Light" panose="020F0302020204030204" pitchFamily="34" charset="0"/>
              </a:rPr>
              <a:t>kulturer</a:t>
            </a:r>
            <a:r>
              <a:rPr lang="fi-FI" b="1" i="0" dirty="0">
                <a:solidFill>
                  <a:schemeClr val="bg1"/>
                </a:solidFill>
                <a:effectLst/>
                <a:highlight>
                  <a:srgbClr val="008000"/>
                </a:highlight>
                <a:latin typeface="Calibri Light" panose="020F0302020204030204" pitchFamily="34" charset="0"/>
              </a:rPr>
              <a:t>: </a:t>
            </a:r>
            <a:r>
              <a:rPr lang="fi-FI" b="1" i="0" dirty="0" err="1">
                <a:solidFill>
                  <a:schemeClr val="bg1"/>
                </a:solidFill>
                <a:effectLst/>
                <a:highlight>
                  <a:srgbClr val="008000"/>
                </a:highlight>
                <a:latin typeface="Calibri Light" panose="020F0302020204030204" pitchFamily="34" charset="0"/>
              </a:rPr>
              <a:t>handsignaler</a:t>
            </a:r>
            <a:r>
              <a:rPr lang="fi-FI" b="1" i="0" dirty="0">
                <a:solidFill>
                  <a:schemeClr val="bg1"/>
                </a:solidFill>
                <a:effectLst/>
                <a:highlight>
                  <a:srgbClr val="008000"/>
                </a:highlight>
                <a:latin typeface="Calibri Light" panose="020F0302020204030204" pitchFamily="34" charset="0"/>
              </a:rPr>
              <a:t> </a:t>
            </a:r>
            <a:r>
              <a:rPr lang="fi-FI" b="1" i="0" dirty="0" err="1">
                <a:solidFill>
                  <a:schemeClr val="bg1"/>
                </a:solidFill>
                <a:effectLst/>
                <a:highlight>
                  <a:srgbClr val="008000"/>
                </a:highlight>
                <a:latin typeface="Calibri Light" panose="020F0302020204030204" pitchFamily="34" charset="0"/>
              </a:rPr>
              <a:t>osv</a:t>
            </a:r>
            <a:r>
              <a:rPr lang="fi-FI" b="1" i="0" dirty="0">
                <a:solidFill>
                  <a:schemeClr val="bg1"/>
                </a:solidFill>
                <a:effectLst/>
                <a:highlight>
                  <a:srgbClr val="008000"/>
                </a:highlight>
                <a:latin typeface="Calibri Light" panose="020F0302020204030204" pitchFamily="34" charset="0"/>
              </a:rPr>
              <a:t>.</a:t>
            </a:r>
            <a:endParaRPr lang="fi-FI" dirty="0">
              <a:solidFill>
                <a:schemeClr val="bg1"/>
              </a:solidFill>
              <a:highlight>
                <a:srgbClr val="008000"/>
              </a:highlight>
            </a:endParaRPr>
          </a:p>
        </p:txBody>
      </p:sp>
      <p:pic>
        <p:nvPicPr>
          <p:cNvPr id="4" name="Picture 3">
            <a:extLst>
              <a:ext uri="{FF2B5EF4-FFF2-40B4-BE49-F238E27FC236}">
                <a16:creationId xmlns:a16="http://schemas.microsoft.com/office/drawing/2014/main" id="{F45C8E55-8B6D-DA51-FFAC-5A5FEE807EB7}"/>
              </a:ext>
            </a:extLst>
          </p:cNvPr>
          <p:cNvPicPr>
            <a:picLocks noChangeAspect="1"/>
          </p:cNvPicPr>
          <p:nvPr/>
        </p:nvPicPr>
        <p:blipFill>
          <a:blip r:embed="rId2"/>
          <a:stretch>
            <a:fillRect/>
          </a:stretch>
        </p:blipFill>
        <p:spPr>
          <a:xfrm>
            <a:off x="4511824" y="1556792"/>
            <a:ext cx="3816424" cy="5069858"/>
          </a:xfrm>
          <a:prstGeom prst="rect">
            <a:avLst/>
          </a:prstGeom>
        </p:spPr>
      </p:pic>
    </p:spTree>
    <p:extLst>
      <p:ext uri="{BB962C8B-B14F-4D97-AF65-F5344CB8AC3E}">
        <p14:creationId xmlns:p14="http://schemas.microsoft.com/office/powerpoint/2010/main" val="1987606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normAutofit/>
          </a:bodyPr>
          <a:lstStyle/>
          <a:p>
            <a:r>
              <a:rPr lang="fi-FI" b="1" dirty="0" err="1">
                <a:solidFill>
                  <a:schemeClr val="bg1"/>
                </a:solidFill>
                <a:highlight>
                  <a:srgbClr val="008000"/>
                </a:highlight>
                <a:latin typeface="Calibri Light" panose="020F0302020204030204" pitchFamily="34" charset="0"/>
              </a:rPr>
              <a:t>Kulturchock</a:t>
            </a:r>
            <a:endParaRPr lang="fi-FI" dirty="0">
              <a:solidFill>
                <a:schemeClr val="bg1"/>
              </a:solidFill>
              <a:highlight>
                <a:srgbClr val="008000"/>
              </a:highlight>
            </a:endParaRPr>
          </a:p>
        </p:txBody>
      </p:sp>
      <p:sp>
        <p:nvSpPr>
          <p:cNvPr id="4" name="TextBox 3">
            <a:extLst>
              <a:ext uri="{FF2B5EF4-FFF2-40B4-BE49-F238E27FC236}">
                <a16:creationId xmlns:a16="http://schemas.microsoft.com/office/drawing/2014/main" id="{9FBDA5A9-43E9-D5D1-CAAB-F9649326D7BA}"/>
              </a:ext>
            </a:extLst>
          </p:cNvPr>
          <p:cNvSpPr txBox="1"/>
          <p:nvPr/>
        </p:nvSpPr>
        <p:spPr>
          <a:xfrm>
            <a:off x="1127448" y="1700808"/>
            <a:ext cx="8014564" cy="4031873"/>
          </a:xfrm>
          <a:prstGeom prst="rect">
            <a:avLst/>
          </a:prstGeom>
          <a:noFill/>
        </p:spPr>
        <p:txBody>
          <a:bodyPr wrap="square">
            <a:spAutoFit/>
          </a:bodyPr>
          <a:lstStyle/>
          <a:p>
            <a:r>
              <a:rPr lang="fi-FI" sz="3200" dirty="0" err="1">
                <a:solidFill>
                  <a:srgbClr val="00B050"/>
                </a:solidFill>
              </a:rPr>
              <a:t>Med</a:t>
            </a:r>
            <a:r>
              <a:rPr lang="fi-FI" sz="3200" dirty="0">
                <a:solidFill>
                  <a:srgbClr val="00B050"/>
                </a:solidFill>
              </a:rPr>
              <a:t> </a:t>
            </a:r>
            <a:r>
              <a:rPr lang="fi-FI" sz="3200" dirty="0" err="1">
                <a:solidFill>
                  <a:srgbClr val="00B050"/>
                </a:solidFill>
              </a:rPr>
              <a:t>kulturchock</a:t>
            </a:r>
            <a:r>
              <a:rPr lang="fi-FI" sz="3200" dirty="0">
                <a:solidFill>
                  <a:srgbClr val="00B050"/>
                </a:solidFill>
              </a:rPr>
              <a:t> </a:t>
            </a:r>
            <a:r>
              <a:rPr lang="fi-FI" sz="3200" dirty="0" err="1">
                <a:solidFill>
                  <a:srgbClr val="00B050"/>
                </a:solidFill>
              </a:rPr>
              <a:t>menas</a:t>
            </a:r>
            <a:r>
              <a:rPr lang="fi-FI" sz="3200" dirty="0">
                <a:solidFill>
                  <a:srgbClr val="00B050"/>
                </a:solidFill>
              </a:rPr>
              <a:t> </a:t>
            </a:r>
            <a:r>
              <a:rPr lang="fi-FI" sz="3200" dirty="0" err="1">
                <a:solidFill>
                  <a:srgbClr val="00B050"/>
                </a:solidFill>
              </a:rPr>
              <a:t>den</a:t>
            </a:r>
            <a:r>
              <a:rPr lang="fi-FI" sz="3200" dirty="0">
                <a:solidFill>
                  <a:srgbClr val="00B050"/>
                </a:solidFill>
              </a:rPr>
              <a:t> </a:t>
            </a:r>
            <a:r>
              <a:rPr lang="fi-FI" sz="3200" dirty="0" err="1">
                <a:solidFill>
                  <a:srgbClr val="00B050"/>
                </a:solidFill>
              </a:rPr>
              <a:t>stress</a:t>
            </a:r>
            <a:r>
              <a:rPr lang="fi-FI" sz="3200" dirty="0">
                <a:solidFill>
                  <a:srgbClr val="00B050"/>
                </a:solidFill>
              </a:rPr>
              <a:t> </a:t>
            </a:r>
            <a:r>
              <a:rPr lang="fi-FI" sz="3200" dirty="0" err="1">
                <a:solidFill>
                  <a:srgbClr val="00B050"/>
                </a:solidFill>
              </a:rPr>
              <a:t>det</a:t>
            </a:r>
            <a:r>
              <a:rPr lang="fi-FI" sz="3200" dirty="0">
                <a:solidFill>
                  <a:srgbClr val="00B050"/>
                </a:solidFill>
              </a:rPr>
              <a:t> </a:t>
            </a:r>
            <a:r>
              <a:rPr lang="fi-FI" sz="3200" dirty="0" err="1">
                <a:solidFill>
                  <a:srgbClr val="00B050"/>
                </a:solidFill>
              </a:rPr>
              <a:t>innebär</a:t>
            </a:r>
            <a:r>
              <a:rPr lang="fi-FI" sz="3200" dirty="0">
                <a:solidFill>
                  <a:srgbClr val="00B050"/>
                </a:solidFill>
              </a:rPr>
              <a:t> </a:t>
            </a:r>
            <a:r>
              <a:rPr lang="fi-FI" sz="3200" dirty="0" err="1">
                <a:solidFill>
                  <a:srgbClr val="00B050"/>
                </a:solidFill>
              </a:rPr>
              <a:t>att</a:t>
            </a:r>
            <a:r>
              <a:rPr lang="fi-FI" sz="3200" dirty="0">
                <a:solidFill>
                  <a:srgbClr val="00B050"/>
                </a:solidFill>
              </a:rPr>
              <a:t> </a:t>
            </a:r>
            <a:r>
              <a:rPr lang="fi-FI" sz="3200" dirty="0" err="1">
                <a:solidFill>
                  <a:srgbClr val="00B050"/>
                </a:solidFill>
              </a:rPr>
              <a:t>anpassa</a:t>
            </a:r>
            <a:r>
              <a:rPr lang="fi-FI" sz="3200" dirty="0">
                <a:solidFill>
                  <a:srgbClr val="00B050"/>
                </a:solidFill>
              </a:rPr>
              <a:t> </a:t>
            </a:r>
            <a:r>
              <a:rPr lang="fi-FI" sz="3200" dirty="0" err="1">
                <a:solidFill>
                  <a:srgbClr val="00B050"/>
                </a:solidFill>
              </a:rPr>
              <a:t>sig</a:t>
            </a:r>
            <a:r>
              <a:rPr lang="fi-FI" sz="3200" dirty="0">
                <a:solidFill>
                  <a:srgbClr val="00B050"/>
                </a:solidFill>
              </a:rPr>
              <a:t> </a:t>
            </a:r>
            <a:r>
              <a:rPr lang="fi-FI" sz="3200" dirty="0" err="1">
                <a:solidFill>
                  <a:srgbClr val="00B050"/>
                </a:solidFill>
              </a:rPr>
              <a:t>till</a:t>
            </a:r>
            <a:r>
              <a:rPr lang="fi-FI" sz="3200" dirty="0">
                <a:solidFill>
                  <a:srgbClr val="00B050"/>
                </a:solidFill>
              </a:rPr>
              <a:t> ett </a:t>
            </a:r>
            <a:r>
              <a:rPr lang="fi-FI" sz="3200" dirty="0" err="1">
                <a:solidFill>
                  <a:srgbClr val="00B050"/>
                </a:solidFill>
              </a:rPr>
              <a:t>främmande</a:t>
            </a:r>
            <a:r>
              <a:rPr lang="fi-FI" sz="3200" dirty="0">
                <a:solidFill>
                  <a:srgbClr val="00B050"/>
                </a:solidFill>
              </a:rPr>
              <a:t> </a:t>
            </a:r>
            <a:r>
              <a:rPr lang="fi-FI" sz="3200" dirty="0" err="1">
                <a:solidFill>
                  <a:srgbClr val="00B050"/>
                </a:solidFill>
              </a:rPr>
              <a:t>land</a:t>
            </a:r>
            <a:r>
              <a:rPr lang="fi-FI" sz="3200" dirty="0">
                <a:solidFill>
                  <a:srgbClr val="00B050"/>
                </a:solidFill>
              </a:rPr>
              <a:t> </a:t>
            </a:r>
            <a:r>
              <a:rPr lang="fi-FI" sz="3200" dirty="0" err="1">
                <a:solidFill>
                  <a:srgbClr val="00B050"/>
                </a:solidFill>
              </a:rPr>
              <a:t>och</a:t>
            </a:r>
            <a:r>
              <a:rPr lang="fi-FI" sz="3200" dirty="0">
                <a:solidFill>
                  <a:srgbClr val="00B050"/>
                </a:solidFill>
              </a:rPr>
              <a:t> en </a:t>
            </a:r>
            <a:r>
              <a:rPr lang="fi-FI" sz="3200" dirty="0" err="1">
                <a:solidFill>
                  <a:srgbClr val="00B050"/>
                </a:solidFill>
              </a:rPr>
              <a:t>främmande</a:t>
            </a:r>
            <a:r>
              <a:rPr lang="fi-FI" sz="3200" dirty="0">
                <a:solidFill>
                  <a:srgbClr val="00B050"/>
                </a:solidFill>
              </a:rPr>
              <a:t> </a:t>
            </a:r>
            <a:r>
              <a:rPr lang="fi-FI" sz="3200" dirty="0" err="1">
                <a:solidFill>
                  <a:srgbClr val="00B050"/>
                </a:solidFill>
              </a:rPr>
              <a:t>kultur</a:t>
            </a:r>
            <a:r>
              <a:rPr lang="fi-FI" sz="3200" dirty="0">
                <a:solidFill>
                  <a:srgbClr val="00B050"/>
                </a:solidFill>
              </a:rPr>
              <a:t>. </a:t>
            </a:r>
            <a:r>
              <a:rPr lang="fi-FI" sz="3200" dirty="0" err="1">
                <a:solidFill>
                  <a:srgbClr val="00B050"/>
                </a:solidFill>
              </a:rPr>
              <a:t>Olika</a:t>
            </a:r>
            <a:r>
              <a:rPr lang="fi-FI" sz="3200" dirty="0">
                <a:solidFill>
                  <a:srgbClr val="00B050"/>
                </a:solidFill>
              </a:rPr>
              <a:t> </a:t>
            </a:r>
            <a:r>
              <a:rPr lang="fi-FI" sz="3200" dirty="0" err="1">
                <a:solidFill>
                  <a:srgbClr val="00B050"/>
                </a:solidFill>
              </a:rPr>
              <a:t>grader</a:t>
            </a:r>
            <a:r>
              <a:rPr lang="fi-FI" sz="3200" dirty="0">
                <a:solidFill>
                  <a:srgbClr val="00B050"/>
                </a:solidFill>
              </a:rPr>
              <a:t> av </a:t>
            </a:r>
            <a:r>
              <a:rPr lang="fi-FI" sz="3200" dirty="0" err="1">
                <a:solidFill>
                  <a:srgbClr val="00B050"/>
                </a:solidFill>
              </a:rPr>
              <a:t>kulturell</a:t>
            </a:r>
            <a:r>
              <a:rPr lang="fi-FI" sz="3200" dirty="0">
                <a:solidFill>
                  <a:srgbClr val="00B050"/>
                </a:solidFill>
              </a:rPr>
              <a:t> </a:t>
            </a:r>
            <a:r>
              <a:rPr lang="fi-FI" sz="3200" dirty="0" err="1">
                <a:solidFill>
                  <a:srgbClr val="00B050"/>
                </a:solidFill>
              </a:rPr>
              <a:t>anpassning</a:t>
            </a:r>
            <a:r>
              <a:rPr lang="fi-FI" sz="3200" dirty="0">
                <a:solidFill>
                  <a:srgbClr val="00B050"/>
                </a:solidFill>
              </a:rPr>
              <a:t> </a:t>
            </a:r>
            <a:r>
              <a:rPr lang="fi-FI" sz="3200" dirty="0" err="1">
                <a:solidFill>
                  <a:srgbClr val="00B050"/>
                </a:solidFill>
              </a:rPr>
              <a:t>uppstår</a:t>
            </a:r>
            <a:r>
              <a:rPr lang="fi-FI" sz="3200" dirty="0">
                <a:solidFill>
                  <a:srgbClr val="00B050"/>
                </a:solidFill>
              </a:rPr>
              <a:t> </a:t>
            </a:r>
            <a:r>
              <a:rPr lang="fi-FI" sz="3200" dirty="0" err="1">
                <a:solidFill>
                  <a:srgbClr val="00B050"/>
                </a:solidFill>
              </a:rPr>
              <a:t>när</a:t>
            </a:r>
            <a:r>
              <a:rPr lang="fi-FI" sz="3200" dirty="0">
                <a:solidFill>
                  <a:srgbClr val="00B050"/>
                </a:solidFill>
              </a:rPr>
              <a:t> en person </a:t>
            </a:r>
            <a:r>
              <a:rPr lang="fi-FI" sz="3200" dirty="0" err="1">
                <a:solidFill>
                  <a:srgbClr val="00B050"/>
                </a:solidFill>
              </a:rPr>
              <a:t>byter</a:t>
            </a:r>
            <a:r>
              <a:rPr lang="fi-FI" sz="3200" dirty="0">
                <a:solidFill>
                  <a:srgbClr val="00B050"/>
                </a:solidFill>
              </a:rPr>
              <a:t> </a:t>
            </a:r>
            <a:r>
              <a:rPr lang="fi-FI" sz="3200" dirty="0" err="1">
                <a:solidFill>
                  <a:srgbClr val="00B050"/>
                </a:solidFill>
              </a:rPr>
              <a:t>från</a:t>
            </a:r>
            <a:r>
              <a:rPr lang="fi-FI" sz="3200" dirty="0">
                <a:solidFill>
                  <a:srgbClr val="00B050"/>
                </a:solidFill>
              </a:rPr>
              <a:t> en </a:t>
            </a:r>
            <a:r>
              <a:rPr lang="fi-FI" sz="3200" dirty="0" err="1">
                <a:solidFill>
                  <a:srgbClr val="00B050"/>
                </a:solidFill>
              </a:rPr>
              <a:t>bekant</a:t>
            </a:r>
            <a:r>
              <a:rPr lang="fi-FI" sz="3200" dirty="0">
                <a:solidFill>
                  <a:srgbClr val="00B050"/>
                </a:solidFill>
              </a:rPr>
              <a:t> </a:t>
            </a:r>
            <a:r>
              <a:rPr lang="fi-FI" sz="3200" dirty="0" err="1">
                <a:solidFill>
                  <a:srgbClr val="00B050"/>
                </a:solidFill>
              </a:rPr>
              <a:t>miljö</a:t>
            </a:r>
            <a:r>
              <a:rPr lang="fi-FI" sz="3200" dirty="0">
                <a:solidFill>
                  <a:srgbClr val="00B050"/>
                </a:solidFill>
              </a:rPr>
              <a:t> </a:t>
            </a:r>
            <a:r>
              <a:rPr lang="fi-FI" sz="3200" dirty="0" err="1">
                <a:solidFill>
                  <a:srgbClr val="00B050"/>
                </a:solidFill>
              </a:rPr>
              <a:t>till</a:t>
            </a:r>
            <a:r>
              <a:rPr lang="fi-FI" sz="3200" dirty="0">
                <a:solidFill>
                  <a:srgbClr val="00B050"/>
                </a:solidFill>
              </a:rPr>
              <a:t> en </a:t>
            </a:r>
            <a:r>
              <a:rPr lang="fi-FI" sz="3200" dirty="0" err="1">
                <a:solidFill>
                  <a:srgbClr val="00B050"/>
                </a:solidFill>
              </a:rPr>
              <a:t>ny</a:t>
            </a:r>
            <a:r>
              <a:rPr lang="fi-FI" sz="3200" dirty="0">
                <a:solidFill>
                  <a:srgbClr val="00B050"/>
                </a:solidFill>
              </a:rPr>
              <a:t>.</a:t>
            </a:r>
          </a:p>
          <a:p>
            <a:endParaRPr lang="fi-FI" sz="3200" dirty="0">
              <a:solidFill>
                <a:srgbClr val="00B050"/>
              </a:solidFill>
            </a:endParaRPr>
          </a:p>
          <a:p>
            <a:r>
              <a:rPr lang="fi-FI" sz="3200" dirty="0">
                <a:solidFill>
                  <a:srgbClr val="00B050"/>
                </a:solidFill>
              </a:rPr>
              <a:t>Katso video: </a:t>
            </a:r>
            <a:r>
              <a:rPr lang="fi-FI" sz="3200" b="0" i="0" dirty="0">
                <a:solidFill>
                  <a:srgbClr val="097D45"/>
                </a:solidFill>
                <a:effectLst/>
                <a:latin typeface="ArialNova"/>
                <a:hlinkClick r:id="rId2"/>
              </a:rPr>
              <a:t>https://youtu.be/gb_Sf9m2BDo</a:t>
            </a:r>
            <a:endParaRPr lang="fi-FI" sz="3200" b="0" i="0" dirty="0">
              <a:solidFill>
                <a:srgbClr val="097D45"/>
              </a:solidFill>
              <a:effectLst/>
              <a:latin typeface="ArialNova"/>
            </a:endParaRPr>
          </a:p>
          <a:p>
            <a:endParaRPr lang="fi-FI" sz="3200" dirty="0"/>
          </a:p>
        </p:txBody>
      </p:sp>
    </p:spTree>
    <p:extLst>
      <p:ext uri="{BB962C8B-B14F-4D97-AF65-F5344CB8AC3E}">
        <p14:creationId xmlns:p14="http://schemas.microsoft.com/office/powerpoint/2010/main" val="303644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err="1">
                <a:solidFill>
                  <a:schemeClr val="bg1"/>
                </a:solidFill>
                <a:highlight>
                  <a:srgbClr val="008000"/>
                </a:highlight>
              </a:rPr>
              <a:t>Kultturchockens</a:t>
            </a:r>
            <a:r>
              <a:rPr lang="fi-FI" dirty="0">
                <a:solidFill>
                  <a:schemeClr val="bg1"/>
                </a:solidFill>
                <a:highlight>
                  <a:srgbClr val="008000"/>
                </a:highlight>
              </a:rPr>
              <a:t> </a:t>
            </a:r>
            <a:r>
              <a:rPr lang="fi-FI" dirty="0" err="1">
                <a:solidFill>
                  <a:schemeClr val="bg1"/>
                </a:solidFill>
                <a:highlight>
                  <a:srgbClr val="008000"/>
                </a:highlight>
              </a:rPr>
              <a:t>fyra</a:t>
            </a:r>
            <a:r>
              <a:rPr lang="fi-FI" dirty="0">
                <a:solidFill>
                  <a:schemeClr val="bg1"/>
                </a:solidFill>
                <a:highlight>
                  <a:srgbClr val="008000"/>
                </a:highlight>
              </a:rPr>
              <a:t> </a:t>
            </a:r>
            <a:r>
              <a:rPr lang="fi-FI" dirty="0" err="1">
                <a:solidFill>
                  <a:schemeClr val="bg1"/>
                </a:solidFill>
                <a:highlight>
                  <a:srgbClr val="008000"/>
                </a:highlight>
              </a:rPr>
              <a:t>skeden</a:t>
            </a:r>
            <a:endParaRPr lang="fi-FI" dirty="0">
              <a:solidFill>
                <a:schemeClr val="bg1"/>
              </a:solidFill>
              <a:highlight>
                <a:srgbClr val="008000"/>
              </a:highlight>
            </a:endParaRPr>
          </a:p>
        </p:txBody>
      </p:sp>
      <p:sp>
        <p:nvSpPr>
          <p:cNvPr id="4" name="TextBox 3">
            <a:extLst>
              <a:ext uri="{FF2B5EF4-FFF2-40B4-BE49-F238E27FC236}">
                <a16:creationId xmlns:a16="http://schemas.microsoft.com/office/drawing/2014/main" id="{BC70E978-C69C-6B94-D29A-FD5DA3646027}"/>
              </a:ext>
            </a:extLst>
          </p:cNvPr>
          <p:cNvSpPr txBox="1"/>
          <p:nvPr/>
        </p:nvSpPr>
        <p:spPr>
          <a:xfrm>
            <a:off x="839416" y="2803416"/>
            <a:ext cx="9073008" cy="3970318"/>
          </a:xfrm>
          <a:prstGeom prst="rect">
            <a:avLst/>
          </a:prstGeom>
          <a:noFill/>
        </p:spPr>
        <p:txBody>
          <a:bodyPr wrap="square">
            <a:spAutoFit/>
          </a:bodyPr>
          <a:lstStyle/>
          <a:p>
            <a:pPr marL="514350" indent="-514350" algn="l" rtl="0">
              <a:buAutoNum type="arabicPeriod"/>
            </a:pPr>
            <a:r>
              <a:rPr lang="sv-SE" sz="2800" b="0" i="0" dirty="0">
                <a:solidFill>
                  <a:srgbClr val="00B050"/>
                </a:solidFill>
                <a:effectLst/>
                <a:latin typeface="Calibri" panose="020F0502020204030204" pitchFamily="34" charset="0"/>
              </a:rPr>
              <a:t>Smekmånaden är en turistisk tid, med en nyfiken och okomplicerad inställning till saker och ting. Främmande kulturer är spännande, fascinerande och underbara.</a:t>
            </a:r>
          </a:p>
          <a:p>
            <a:pPr marL="514350" indent="-514350" algn="l" rtl="0">
              <a:buAutoNum type="arabicPeriod"/>
            </a:pPr>
            <a:endParaRPr lang="sv-SE" sz="2800" b="0" i="0" dirty="0">
              <a:solidFill>
                <a:srgbClr val="00B050"/>
              </a:solidFill>
              <a:effectLst/>
              <a:latin typeface="Calibri" panose="020F0502020204030204" pitchFamily="34" charset="0"/>
            </a:endParaRPr>
          </a:p>
          <a:p>
            <a:pPr marL="514350" indent="-514350" algn="l" rtl="0">
              <a:buAutoNum type="arabicPeriod"/>
            </a:pPr>
            <a:r>
              <a:rPr lang="sv-SE" sz="2800" b="0" i="0" dirty="0">
                <a:solidFill>
                  <a:srgbClr val="00B050"/>
                </a:solidFill>
                <a:effectLst/>
                <a:latin typeface="Calibri" panose="020F0502020204030204" pitchFamily="34" charset="0"/>
              </a:rPr>
              <a:t>Chockfasen utvecklas gradvis. Efter ett tag börjar de små sakerna irritera dig, du börjar ställa dig själv en massa frågor: varför i hela friden måste jag göra den här saken på ett så dumt sätt? Du kanske också känner dig tröttare än vanligt och mindre sugen på att prova nya saker.</a:t>
            </a:r>
            <a:endParaRPr lang="fi-FI" sz="2800" b="0" i="0" dirty="0">
              <a:solidFill>
                <a:srgbClr val="00B050"/>
              </a:solidFill>
              <a:effectLst/>
              <a:latin typeface="Calibri" panose="020F0502020204030204" pitchFamily="34" charset="0"/>
            </a:endParaRPr>
          </a:p>
        </p:txBody>
      </p:sp>
    </p:spTree>
    <p:extLst>
      <p:ext uri="{BB962C8B-B14F-4D97-AF65-F5344CB8AC3E}">
        <p14:creationId xmlns:p14="http://schemas.microsoft.com/office/powerpoint/2010/main" val="3768043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err="1">
                <a:solidFill>
                  <a:schemeClr val="bg1"/>
                </a:solidFill>
                <a:highlight>
                  <a:srgbClr val="008000"/>
                </a:highlight>
              </a:rPr>
              <a:t>Kultturchockens</a:t>
            </a:r>
            <a:r>
              <a:rPr lang="fi-FI" dirty="0">
                <a:solidFill>
                  <a:schemeClr val="bg1"/>
                </a:solidFill>
                <a:highlight>
                  <a:srgbClr val="008000"/>
                </a:highlight>
              </a:rPr>
              <a:t> </a:t>
            </a:r>
            <a:r>
              <a:rPr lang="fi-FI" dirty="0" err="1">
                <a:solidFill>
                  <a:schemeClr val="bg1"/>
                </a:solidFill>
                <a:highlight>
                  <a:srgbClr val="008000"/>
                </a:highlight>
              </a:rPr>
              <a:t>fyra</a:t>
            </a:r>
            <a:r>
              <a:rPr lang="fi-FI" dirty="0">
                <a:solidFill>
                  <a:schemeClr val="bg1"/>
                </a:solidFill>
                <a:highlight>
                  <a:srgbClr val="008000"/>
                </a:highlight>
              </a:rPr>
              <a:t> </a:t>
            </a:r>
            <a:r>
              <a:rPr lang="fi-FI" dirty="0" err="1">
                <a:solidFill>
                  <a:schemeClr val="bg1"/>
                </a:solidFill>
                <a:highlight>
                  <a:srgbClr val="008000"/>
                </a:highlight>
              </a:rPr>
              <a:t>skeden</a:t>
            </a:r>
            <a:endParaRPr lang="fi-FI" dirty="0"/>
          </a:p>
        </p:txBody>
      </p:sp>
      <p:sp>
        <p:nvSpPr>
          <p:cNvPr id="4" name="TextBox 3">
            <a:extLst>
              <a:ext uri="{FF2B5EF4-FFF2-40B4-BE49-F238E27FC236}">
                <a16:creationId xmlns:a16="http://schemas.microsoft.com/office/drawing/2014/main" id="{BC70E978-C69C-6B94-D29A-FD5DA3646027}"/>
              </a:ext>
            </a:extLst>
          </p:cNvPr>
          <p:cNvSpPr txBox="1"/>
          <p:nvPr/>
        </p:nvSpPr>
        <p:spPr>
          <a:xfrm>
            <a:off x="695400" y="1556792"/>
            <a:ext cx="8446612" cy="4893647"/>
          </a:xfrm>
          <a:prstGeom prst="rect">
            <a:avLst/>
          </a:prstGeom>
          <a:noFill/>
        </p:spPr>
        <p:txBody>
          <a:bodyPr wrap="square">
            <a:spAutoFit/>
          </a:bodyPr>
          <a:lstStyle/>
          <a:p>
            <a:pPr algn="l" rtl="0"/>
            <a:endParaRPr lang="fi-FI" sz="2400" b="0" i="0" dirty="0">
              <a:solidFill>
                <a:srgbClr val="00B050"/>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a:p>
            <a:pPr algn="l" rtl="0"/>
            <a:r>
              <a:rPr lang="sv-SE" sz="2400" b="0" i="0" dirty="0">
                <a:solidFill>
                  <a:srgbClr val="00B050"/>
                </a:solidFill>
                <a:effectLst/>
                <a:latin typeface="Calibri" panose="020F0502020204030204" pitchFamily="34" charset="0"/>
              </a:rPr>
              <a:t>3. I reaktionsfasen är den lokala kulturen inte längre tilltalande. Tankarna kan vara fyllda av oro, sorg eller melankoli.  Att återvända hem verkar frestande.  I detta skede är personlig aktivitet avgörande. Du måste återupptäcka din ursprungliga entusiasm.</a:t>
            </a:r>
          </a:p>
          <a:p>
            <a:pPr algn="l" rtl="0"/>
            <a:endParaRPr lang="sv-SE" sz="2400" dirty="0">
              <a:solidFill>
                <a:srgbClr val="00B050"/>
              </a:solidFill>
              <a:latin typeface="Calibri" panose="020F0502020204030204" pitchFamily="34" charset="0"/>
            </a:endParaRPr>
          </a:p>
          <a:p>
            <a:pPr algn="l" rtl="0"/>
            <a:r>
              <a:rPr lang="sv-SE" sz="2400" b="0" i="0" dirty="0">
                <a:solidFill>
                  <a:srgbClr val="00B050"/>
                </a:solidFill>
                <a:effectLst/>
                <a:latin typeface="Calibri" panose="020F0502020204030204" pitchFamily="34" charset="0"/>
              </a:rPr>
              <a:t>4. I etableringsfasen accepteras den nya livssituationen och de positiva aspekterna av den nya kulturen börjar synas. Du börjar förstå varför människor beter sig som de gör. Du börjar passa in och känna dig hemma.</a:t>
            </a:r>
            <a:br>
              <a:rPr lang="fi-FI" sz="2400" b="0" i="0" dirty="0">
                <a:solidFill>
                  <a:srgbClr val="212121"/>
                </a:solidFill>
                <a:effectLst/>
                <a:latin typeface="Calibri" panose="020F0502020204030204" pitchFamily="34" charset="0"/>
              </a:rPr>
            </a:br>
            <a:endParaRPr lang="fi-FI" sz="2400" b="0" i="0" dirty="0">
              <a:solidFill>
                <a:srgbClr val="212121"/>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p:txBody>
      </p:sp>
    </p:spTree>
    <p:extLst>
      <p:ext uri="{BB962C8B-B14F-4D97-AF65-F5344CB8AC3E}">
        <p14:creationId xmlns:p14="http://schemas.microsoft.com/office/powerpoint/2010/main" val="494085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err="1">
                <a:solidFill>
                  <a:schemeClr val="bg1"/>
                </a:solidFill>
                <a:highlight>
                  <a:srgbClr val="008000"/>
                </a:highlight>
              </a:rPr>
              <a:t>Kultturchockens</a:t>
            </a:r>
            <a:r>
              <a:rPr lang="fi-FI" dirty="0">
                <a:solidFill>
                  <a:schemeClr val="bg1"/>
                </a:solidFill>
                <a:highlight>
                  <a:srgbClr val="008000"/>
                </a:highlight>
              </a:rPr>
              <a:t> </a:t>
            </a:r>
            <a:r>
              <a:rPr lang="fi-FI" dirty="0" err="1">
                <a:solidFill>
                  <a:schemeClr val="bg1"/>
                </a:solidFill>
                <a:highlight>
                  <a:srgbClr val="008000"/>
                </a:highlight>
              </a:rPr>
              <a:t>fyra</a:t>
            </a:r>
            <a:r>
              <a:rPr lang="fi-FI" dirty="0">
                <a:solidFill>
                  <a:schemeClr val="bg1"/>
                </a:solidFill>
                <a:highlight>
                  <a:srgbClr val="008000"/>
                </a:highlight>
              </a:rPr>
              <a:t> </a:t>
            </a:r>
            <a:r>
              <a:rPr lang="fi-FI" dirty="0" err="1">
                <a:solidFill>
                  <a:schemeClr val="bg1"/>
                </a:solidFill>
                <a:highlight>
                  <a:srgbClr val="008000"/>
                </a:highlight>
              </a:rPr>
              <a:t>skeden</a:t>
            </a:r>
            <a:endParaRPr lang="fi-FI" dirty="0"/>
          </a:p>
        </p:txBody>
      </p:sp>
      <p:sp>
        <p:nvSpPr>
          <p:cNvPr id="4" name="TextBox 3">
            <a:extLst>
              <a:ext uri="{FF2B5EF4-FFF2-40B4-BE49-F238E27FC236}">
                <a16:creationId xmlns:a16="http://schemas.microsoft.com/office/drawing/2014/main" id="{BC70E978-C69C-6B94-D29A-FD5DA3646027}"/>
              </a:ext>
            </a:extLst>
          </p:cNvPr>
          <p:cNvSpPr txBox="1"/>
          <p:nvPr/>
        </p:nvSpPr>
        <p:spPr>
          <a:xfrm>
            <a:off x="695400" y="1556792"/>
            <a:ext cx="8446612" cy="4524315"/>
          </a:xfrm>
          <a:prstGeom prst="rect">
            <a:avLst/>
          </a:prstGeom>
          <a:noFill/>
        </p:spPr>
        <p:txBody>
          <a:bodyPr wrap="square">
            <a:spAutoFit/>
          </a:bodyPr>
          <a:lstStyle/>
          <a:p>
            <a:pPr algn="l" rtl="0"/>
            <a:endParaRPr lang="fi-FI" sz="2400" b="0" i="0" dirty="0">
              <a:solidFill>
                <a:srgbClr val="00B050"/>
              </a:solidFill>
              <a:effectLst/>
              <a:latin typeface="Calibri" panose="020F0502020204030204" pitchFamily="34" charset="0"/>
            </a:endParaRPr>
          </a:p>
          <a:p>
            <a:pPr algn="l" rtl="0"/>
            <a:r>
              <a:rPr lang="fi-FI" sz="2400" b="1" dirty="0" err="1">
                <a:solidFill>
                  <a:srgbClr val="00B050"/>
                </a:solidFill>
                <a:latin typeface="Calibri" panose="020F0502020204030204" pitchFamily="34" charset="0"/>
              </a:rPr>
              <a:t>Shock</a:t>
            </a:r>
            <a:r>
              <a:rPr lang="fi-FI" sz="2400" b="1" dirty="0">
                <a:solidFill>
                  <a:srgbClr val="00B050"/>
                </a:solidFill>
                <a:latin typeface="Calibri" panose="020F0502020204030204" pitchFamily="34" charset="0"/>
              </a:rPr>
              <a:t> </a:t>
            </a:r>
            <a:r>
              <a:rPr lang="fi-FI" sz="2400" b="1" dirty="0" err="1">
                <a:solidFill>
                  <a:srgbClr val="00B050"/>
                </a:solidFill>
                <a:latin typeface="Calibri" panose="020F0502020204030204" pitchFamily="34" charset="0"/>
              </a:rPr>
              <a:t>vid</a:t>
            </a:r>
            <a:r>
              <a:rPr lang="fi-FI" sz="2400" b="1" dirty="0">
                <a:solidFill>
                  <a:srgbClr val="00B050"/>
                </a:solidFill>
                <a:latin typeface="Calibri" panose="020F0502020204030204" pitchFamily="34" charset="0"/>
              </a:rPr>
              <a:t> </a:t>
            </a:r>
            <a:r>
              <a:rPr lang="fi-FI" sz="2400" b="1" dirty="0" err="1">
                <a:solidFill>
                  <a:srgbClr val="00B050"/>
                </a:solidFill>
                <a:latin typeface="Calibri" panose="020F0502020204030204" pitchFamily="34" charset="0"/>
              </a:rPr>
              <a:t>retur</a:t>
            </a:r>
            <a:r>
              <a:rPr lang="fi-FI" sz="2400" b="1" dirty="0">
                <a:solidFill>
                  <a:srgbClr val="00B050"/>
                </a:solidFill>
                <a:latin typeface="Calibri" panose="020F0502020204030204" pitchFamily="34" charset="0"/>
              </a:rPr>
              <a:t> </a:t>
            </a:r>
            <a:r>
              <a:rPr lang="fi-FI" sz="2400" b="1" dirty="0" err="1">
                <a:solidFill>
                  <a:srgbClr val="00B050"/>
                </a:solidFill>
                <a:latin typeface="Calibri" panose="020F0502020204030204" pitchFamily="34" charset="0"/>
              </a:rPr>
              <a:t>hem</a:t>
            </a:r>
            <a:endParaRPr lang="fi-FI" sz="2400" b="1" i="0" dirty="0">
              <a:solidFill>
                <a:srgbClr val="00B050"/>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a:p>
            <a:pPr algn="l" rtl="0"/>
            <a:r>
              <a:rPr lang="sv-SE" sz="2400" b="0" i="0" dirty="0">
                <a:solidFill>
                  <a:srgbClr val="00B050"/>
                </a:solidFill>
                <a:effectLst/>
                <a:latin typeface="Calibri" panose="020F0502020204030204" pitchFamily="34" charset="0"/>
              </a:rPr>
              <a:t>Även om du är glad över att vara hemma igen kan du känna dig tom, du är inte längre samma person som åkte utomlands, utan har lärt dig nya sätt att bete dig, agera och förstå under tiden du bodde utomlands. Plötsligt är du inte längre på samma våglängd som dina medmänniskor. Att hålla kontakten med hemlandet under resan är ett bra sätt att lindra chocken över att återvända hem.</a:t>
            </a:r>
            <a:br>
              <a:rPr lang="fi-FI" sz="2400" b="0" i="0" dirty="0">
                <a:solidFill>
                  <a:srgbClr val="212121"/>
                </a:solidFill>
                <a:effectLst/>
                <a:latin typeface="Calibri" panose="020F0502020204030204" pitchFamily="34" charset="0"/>
              </a:rPr>
            </a:br>
            <a:endParaRPr lang="fi-FI" sz="2400" b="0" i="0" dirty="0">
              <a:solidFill>
                <a:srgbClr val="212121"/>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p:txBody>
      </p:sp>
    </p:spTree>
    <p:extLst>
      <p:ext uri="{BB962C8B-B14F-4D97-AF65-F5344CB8AC3E}">
        <p14:creationId xmlns:p14="http://schemas.microsoft.com/office/powerpoint/2010/main" val="30129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8DCC-A077-566D-9DC6-D15B2F6B8C64}"/>
              </a:ext>
            </a:extLst>
          </p:cNvPr>
          <p:cNvSpPr>
            <a:spLocks noGrp="1"/>
          </p:cNvSpPr>
          <p:nvPr>
            <p:ph type="title"/>
          </p:nvPr>
        </p:nvSpPr>
        <p:spPr/>
        <p:txBody>
          <a:bodyPr>
            <a:normAutofit/>
          </a:bodyPr>
          <a:lstStyle/>
          <a:p>
            <a:pPr algn="l"/>
            <a:r>
              <a:rPr lang="fi-FI" sz="4400" b="0" i="0" dirty="0" err="1">
                <a:effectLst/>
                <a:latin typeface="ArialNova"/>
              </a:rPr>
              <a:t>Norra</a:t>
            </a:r>
            <a:r>
              <a:rPr lang="fi-FI" sz="4400" b="0" i="0" dirty="0">
                <a:effectLst/>
                <a:latin typeface="ArialNova"/>
              </a:rPr>
              <a:t> Indien: </a:t>
            </a:r>
            <a:r>
              <a:rPr lang="fi-FI" sz="4400" b="0" i="0" dirty="0" err="1">
                <a:effectLst/>
                <a:latin typeface="ArialNova"/>
              </a:rPr>
              <a:t>Från</a:t>
            </a:r>
            <a:r>
              <a:rPr lang="fi-FI" sz="4400" b="0" i="0" dirty="0">
                <a:effectLst/>
                <a:latin typeface="ArialNova"/>
              </a:rPr>
              <a:t> </a:t>
            </a:r>
            <a:r>
              <a:rPr lang="fi-FI" sz="4400" b="0" i="0" dirty="0" err="1">
                <a:effectLst/>
                <a:latin typeface="ArialNova"/>
              </a:rPr>
              <a:t>november</a:t>
            </a:r>
            <a:r>
              <a:rPr lang="fi-FI" sz="4400" b="0" i="0" dirty="0">
                <a:effectLst/>
                <a:latin typeface="ArialNova"/>
              </a:rPr>
              <a:t> </a:t>
            </a:r>
            <a:r>
              <a:rPr lang="fi-FI" sz="4400" b="0" i="0" dirty="0" err="1">
                <a:effectLst/>
                <a:latin typeface="ArialNova"/>
              </a:rPr>
              <a:t>till</a:t>
            </a:r>
            <a:r>
              <a:rPr lang="fi-FI" sz="4400" b="0" i="0" dirty="0">
                <a:effectLst/>
                <a:latin typeface="ArialNova"/>
              </a:rPr>
              <a:t> mars </a:t>
            </a:r>
            <a:r>
              <a:rPr lang="fi-FI" sz="4400" b="0" i="0" dirty="0" err="1">
                <a:effectLst/>
                <a:latin typeface="ArialNova"/>
              </a:rPr>
              <a:t>är</a:t>
            </a:r>
            <a:r>
              <a:rPr lang="fi-FI" sz="4400" b="0" i="0" dirty="0">
                <a:effectLst/>
                <a:latin typeface="ArialNova"/>
              </a:rPr>
              <a:t> </a:t>
            </a:r>
            <a:r>
              <a:rPr lang="fi-FI" sz="4400" b="0" i="0" dirty="0" err="1">
                <a:effectLst/>
                <a:latin typeface="ArialNova"/>
              </a:rPr>
              <a:t>klimatet</a:t>
            </a:r>
            <a:r>
              <a:rPr lang="fi-FI" sz="4400" b="0" i="0" dirty="0">
                <a:effectLst/>
                <a:latin typeface="ArialNova"/>
              </a:rPr>
              <a:t> </a:t>
            </a:r>
            <a:r>
              <a:rPr lang="fi-FI" sz="4400" b="0" i="0" dirty="0" err="1">
                <a:effectLst/>
                <a:latin typeface="ArialNova"/>
              </a:rPr>
              <a:t>relativt</a:t>
            </a:r>
            <a:r>
              <a:rPr lang="fi-FI" sz="4400" b="0" i="0" dirty="0">
                <a:effectLst/>
                <a:latin typeface="ArialNova"/>
              </a:rPr>
              <a:t> </a:t>
            </a:r>
            <a:r>
              <a:rPr lang="fi-FI" sz="4400" b="0" i="0" dirty="0" err="1">
                <a:effectLst/>
                <a:latin typeface="ArialNova"/>
              </a:rPr>
              <a:t>behagligt</a:t>
            </a:r>
            <a:r>
              <a:rPr lang="fi-FI" sz="4400" b="0" i="0" dirty="0">
                <a:effectLst/>
                <a:latin typeface="ArialNova"/>
              </a:rPr>
              <a:t> (</a:t>
            </a:r>
            <a:r>
              <a:rPr lang="fi-FI" sz="4400" b="0" i="0" dirty="0" err="1">
                <a:effectLst/>
                <a:latin typeface="ArialNova"/>
              </a:rPr>
              <a:t>dagstemperatur</a:t>
            </a:r>
            <a:r>
              <a:rPr lang="fi-FI" sz="4400" b="0" i="0" dirty="0">
                <a:effectLst/>
                <a:latin typeface="ArialNova"/>
              </a:rPr>
              <a:t> 5-20 C), </a:t>
            </a:r>
            <a:r>
              <a:rPr lang="fi-FI" sz="4400" b="0" i="0" dirty="0" err="1">
                <a:effectLst/>
                <a:latin typeface="ArialNova"/>
              </a:rPr>
              <a:t>ibland</a:t>
            </a:r>
            <a:r>
              <a:rPr lang="fi-FI" sz="4400" b="0" i="0" dirty="0">
                <a:effectLst/>
                <a:latin typeface="ArialNova"/>
              </a:rPr>
              <a:t> </a:t>
            </a:r>
            <a:r>
              <a:rPr lang="fi-FI" sz="4400" b="0" i="0" dirty="0" err="1">
                <a:effectLst/>
                <a:latin typeface="ArialNova"/>
              </a:rPr>
              <a:t>kan</a:t>
            </a:r>
            <a:r>
              <a:rPr lang="fi-FI" sz="4400" b="0" i="0" dirty="0">
                <a:effectLst/>
                <a:latin typeface="ArialNova"/>
              </a:rPr>
              <a:t> </a:t>
            </a:r>
            <a:r>
              <a:rPr lang="fi-FI" sz="4400" b="0" i="0" dirty="0" err="1">
                <a:effectLst/>
                <a:latin typeface="ArialNova"/>
              </a:rPr>
              <a:t>temperaturen</a:t>
            </a:r>
            <a:r>
              <a:rPr lang="fi-FI" sz="4400" b="0" i="0" dirty="0">
                <a:effectLst/>
                <a:latin typeface="ArialNova"/>
              </a:rPr>
              <a:t> </a:t>
            </a:r>
            <a:r>
              <a:rPr lang="fi-FI" sz="4400" b="0" i="0" dirty="0" err="1">
                <a:effectLst/>
                <a:latin typeface="ArialNova"/>
              </a:rPr>
              <a:t>ändå</a:t>
            </a:r>
            <a:r>
              <a:rPr lang="fi-FI" sz="4400" b="0" i="0" dirty="0">
                <a:effectLst/>
                <a:latin typeface="ArialNova"/>
              </a:rPr>
              <a:t> </a:t>
            </a:r>
            <a:r>
              <a:rPr lang="fi-FI" sz="4400" b="0" i="0" dirty="0" err="1">
                <a:effectLst/>
                <a:latin typeface="ArialNova"/>
              </a:rPr>
              <a:t>sänka</a:t>
            </a:r>
            <a:r>
              <a:rPr lang="fi-FI" sz="4400" b="0" i="0" dirty="0">
                <a:effectLst/>
                <a:latin typeface="ArialNova"/>
              </a:rPr>
              <a:t> </a:t>
            </a:r>
            <a:r>
              <a:rPr lang="fi-FI" sz="4400" b="0" i="0" dirty="0" err="1">
                <a:effectLst/>
                <a:latin typeface="ArialNova"/>
              </a:rPr>
              <a:t>under</a:t>
            </a:r>
            <a:r>
              <a:rPr lang="fi-FI" sz="4400" b="0" i="0" dirty="0">
                <a:effectLst/>
                <a:latin typeface="ArialNova"/>
              </a:rPr>
              <a:t> </a:t>
            </a:r>
            <a:r>
              <a:rPr lang="fi-FI" sz="4400" b="0" i="0" dirty="0" err="1">
                <a:effectLst/>
                <a:latin typeface="ArialNova"/>
              </a:rPr>
              <a:t>noll</a:t>
            </a:r>
            <a:r>
              <a:rPr lang="fi-FI" sz="4400" b="0" i="0" dirty="0">
                <a:effectLst/>
                <a:latin typeface="ArialNova"/>
              </a:rPr>
              <a:t>.</a:t>
            </a:r>
            <a:br>
              <a:rPr lang="fi-FI" sz="4400" b="0" i="0" dirty="0">
                <a:effectLst/>
                <a:latin typeface="ArialNova"/>
              </a:rPr>
            </a:br>
            <a:r>
              <a:rPr lang="fi-FI" b="0" i="0" dirty="0" err="1">
                <a:effectLst/>
                <a:latin typeface="ArialNova"/>
              </a:rPr>
              <a:t>Norra</a:t>
            </a:r>
            <a:r>
              <a:rPr lang="fi-FI" b="0" i="0" dirty="0">
                <a:effectLst/>
                <a:latin typeface="ArialNova"/>
              </a:rPr>
              <a:t> Europa </a:t>
            </a:r>
            <a:r>
              <a:rPr lang="fi-FI" b="0" i="0" dirty="0" err="1">
                <a:effectLst/>
                <a:latin typeface="ArialNova"/>
              </a:rPr>
              <a:t>januari</a:t>
            </a:r>
            <a:r>
              <a:rPr lang="fi-FI" b="0" i="0" dirty="0">
                <a:effectLst/>
                <a:latin typeface="ArialNova"/>
              </a:rPr>
              <a:t>-mars: </a:t>
            </a:r>
            <a:r>
              <a:rPr lang="fi-FI" b="0" i="0" dirty="0" err="1">
                <a:effectLst/>
                <a:latin typeface="ArialNova"/>
              </a:rPr>
              <a:t>Medeltemperatur</a:t>
            </a:r>
            <a:r>
              <a:rPr lang="fi-FI" b="0" i="0" dirty="0">
                <a:effectLst/>
                <a:latin typeface="ArialNova"/>
              </a:rPr>
              <a:t> 0-(-5 C</a:t>
            </a:r>
            <a:r>
              <a:rPr lang="fi-FI" b="0" i="0" dirty="0">
                <a:solidFill>
                  <a:srgbClr val="097D45"/>
                </a:solidFill>
                <a:effectLst/>
                <a:latin typeface="ArialNova"/>
              </a:rPr>
              <a:t>)</a:t>
            </a:r>
            <a:br>
              <a:rPr lang="fi-FI" sz="4400" b="0" i="0" dirty="0">
                <a:solidFill>
                  <a:srgbClr val="097D45"/>
                </a:solidFill>
                <a:effectLst/>
                <a:latin typeface="ArialNova"/>
              </a:rPr>
            </a:br>
            <a:endParaRPr lang="fi-FI" dirty="0"/>
          </a:p>
        </p:txBody>
      </p:sp>
    </p:spTree>
    <p:extLst>
      <p:ext uri="{BB962C8B-B14F-4D97-AF65-F5344CB8AC3E}">
        <p14:creationId xmlns:p14="http://schemas.microsoft.com/office/powerpoint/2010/main" val="1296829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err="1">
                <a:solidFill>
                  <a:schemeClr val="bg1"/>
                </a:solidFill>
                <a:highlight>
                  <a:srgbClr val="008000"/>
                </a:highlight>
              </a:rPr>
              <a:t>Kultturchockens</a:t>
            </a:r>
            <a:r>
              <a:rPr lang="fi-FI" dirty="0">
                <a:solidFill>
                  <a:schemeClr val="bg1"/>
                </a:solidFill>
                <a:highlight>
                  <a:srgbClr val="008000"/>
                </a:highlight>
              </a:rPr>
              <a:t> </a:t>
            </a:r>
            <a:r>
              <a:rPr lang="fi-FI" dirty="0" err="1">
                <a:solidFill>
                  <a:schemeClr val="bg1"/>
                </a:solidFill>
                <a:highlight>
                  <a:srgbClr val="008000"/>
                </a:highlight>
              </a:rPr>
              <a:t>fyra</a:t>
            </a:r>
            <a:r>
              <a:rPr lang="fi-FI" dirty="0">
                <a:solidFill>
                  <a:schemeClr val="bg1"/>
                </a:solidFill>
                <a:highlight>
                  <a:srgbClr val="008000"/>
                </a:highlight>
              </a:rPr>
              <a:t> </a:t>
            </a:r>
            <a:r>
              <a:rPr lang="fi-FI" dirty="0" err="1">
                <a:solidFill>
                  <a:schemeClr val="bg1"/>
                </a:solidFill>
                <a:highlight>
                  <a:srgbClr val="008000"/>
                </a:highlight>
              </a:rPr>
              <a:t>skeden</a:t>
            </a:r>
            <a:endParaRPr lang="fi-FI" dirty="0"/>
          </a:p>
        </p:txBody>
      </p:sp>
      <p:sp>
        <p:nvSpPr>
          <p:cNvPr id="4" name="TextBox 3">
            <a:extLst>
              <a:ext uri="{FF2B5EF4-FFF2-40B4-BE49-F238E27FC236}">
                <a16:creationId xmlns:a16="http://schemas.microsoft.com/office/drawing/2014/main" id="{BC70E978-C69C-6B94-D29A-FD5DA3646027}"/>
              </a:ext>
            </a:extLst>
          </p:cNvPr>
          <p:cNvSpPr txBox="1"/>
          <p:nvPr/>
        </p:nvSpPr>
        <p:spPr>
          <a:xfrm>
            <a:off x="695400" y="1556792"/>
            <a:ext cx="8446612" cy="1200329"/>
          </a:xfrm>
          <a:prstGeom prst="rect">
            <a:avLst/>
          </a:prstGeom>
          <a:noFill/>
        </p:spPr>
        <p:txBody>
          <a:bodyPr wrap="square">
            <a:spAutoFit/>
          </a:bodyPr>
          <a:lstStyle/>
          <a:p>
            <a:pPr algn="l" rtl="0"/>
            <a:endParaRPr lang="fi-FI" sz="2400" b="0" i="0" dirty="0">
              <a:solidFill>
                <a:srgbClr val="00B050"/>
              </a:solidFill>
              <a:effectLst/>
              <a:latin typeface="Calibri" panose="020F0502020204030204" pitchFamily="34" charset="0"/>
            </a:endParaRPr>
          </a:p>
          <a:p>
            <a:pPr algn="l" rtl="0"/>
            <a:endParaRPr lang="fi-FI" sz="2400" b="0" i="0" dirty="0">
              <a:solidFill>
                <a:srgbClr val="212121"/>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p:txBody>
      </p:sp>
      <p:sp>
        <p:nvSpPr>
          <p:cNvPr id="5" name="TextBox 4">
            <a:extLst>
              <a:ext uri="{FF2B5EF4-FFF2-40B4-BE49-F238E27FC236}">
                <a16:creationId xmlns:a16="http://schemas.microsoft.com/office/drawing/2014/main" id="{45B065D9-CBAB-CE3C-5222-B9BC8D0F87B6}"/>
              </a:ext>
            </a:extLst>
          </p:cNvPr>
          <p:cNvSpPr txBox="1"/>
          <p:nvPr/>
        </p:nvSpPr>
        <p:spPr>
          <a:xfrm>
            <a:off x="0" y="1196752"/>
            <a:ext cx="12192000" cy="5632311"/>
          </a:xfrm>
          <a:prstGeom prst="rect">
            <a:avLst/>
          </a:prstGeom>
          <a:noFill/>
        </p:spPr>
        <p:txBody>
          <a:bodyPr wrap="square">
            <a:spAutoFit/>
          </a:bodyPr>
          <a:lstStyle/>
          <a:p>
            <a:r>
              <a:rPr lang="fi-FI" sz="2400" dirty="0" err="1">
                <a:solidFill>
                  <a:srgbClr val="00B050"/>
                </a:solidFill>
              </a:rPr>
              <a:t>Hur</a:t>
            </a:r>
            <a:r>
              <a:rPr lang="fi-FI" sz="2400" dirty="0">
                <a:solidFill>
                  <a:srgbClr val="00B050"/>
                </a:solidFill>
              </a:rPr>
              <a:t> </a:t>
            </a:r>
            <a:r>
              <a:rPr lang="fi-FI" sz="2400" dirty="0" err="1">
                <a:solidFill>
                  <a:srgbClr val="00B050"/>
                </a:solidFill>
              </a:rPr>
              <a:t>man</a:t>
            </a:r>
            <a:r>
              <a:rPr lang="fi-FI" sz="2400" dirty="0">
                <a:solidFill>
                  <a:srgbClr val="00B050"/>
                </a:solidFill>
              </a:rPr>
              <a:t> </a:t>
            </a:r>
            <a:r>
              <a:rPr lang="fi-FI" sz="2400" dirty="0" err="1">
                <a:solidFill>
                  <a:srgbClr val="00B050"/>
                </a:solidFill>
              </a:rPr>
              <a:t>mildrar</a:t>
            </a:r>
            <a:r>
              <a:rPr lang="fi-FI" sz="2400" dirty="0">
                <a:solidFill>
                  <a:srgbClr val="00B050"/>
                </a:solidFill>
              </a:rPr>
              <a:t> </a:t>
            </a:r>
            <a:r>
              <a:rPr lang="fi-FI" sz="2400" dirty="0" err="1">
                <a:solidFill>
                  <a:srgbClr val="00B050"/>
                </a:solidFill>
              </a:rPr>
              <a:t>kulturchockenLär</a:t>
            </a:r>
            <a:r>
              <a:rPr lang="fi-FI" sz="2400" dirty="0">
                <a:solidFill>
                  <a:srgbClr val="00B050"/>
                </a:solidFill>
              </a:rPr>
              <a:t> </a:t>
            </a:r>
            <a:r>
              <a:rPr lang="fi-FI" sz="2400" dirty="0" err="1">
                <a:solidFill>
                  <a:srgbClr val="00B050"/>
                </a:solidFill>
              </a:rPr>
              <a:t>känna</a:t>
            </a:r>
            <a:r>
              <a:rPr lang="fi-FI" sz="2400" dirty="0">
                <a:solidFill>
                  <a:srgbClr val="00B050"/>
                </a:solidFill>
              </a:rPr>
              <a:t> </a:t>
            </a:r>
            <a:r>
              <a:rPr lang="fi-FI" sz="2400" dirty="0" err="1">
                <a:solidFill>
                  <a:srgbClr val="00B050"/>
                </a:solidFill>
              </a:rPr>
              <a:t>människor</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prata</a:t>
            </a:r>
            <a:r>
              <a:rPr lang="fi-FI" sz="2400" dirty="0">
                <a:solidFill>
                  <a:srgbClr val="00B050"/>
                </a:solidFill>
              </a:rPr>
              <a:t> </a:t>
            </a:r>
            <a:r>
              <a:rPr lang="fi-FI" sz="2400" dirty="0" err="1">
                <a:solidFill>
                  <a:srgbClr val="00B050"/>
                </a:solidFill>
              </a:rPr>
              <a:t>med</a:t>
            </a:r>
            <a:r>
              <a:rPr lang="fi-FI" sz="2400" dirty="0">
                <a:solidFill>
                  <a:srgbClr val="00B050"/>
                </a:solidFill>
              </a:rPr>
              <a:t> </a:t>
            </a:r>
            <a:r>
              <a:rPr lang="fi-FI" sz="2400" dirty="0" err="1">
                <a:solidFill>
                  <a:srgbClr val="00B050"/>
                </a:solidFill>
              </a:rPr>
              <a:t>lokalbefolkningen</a:t>
            </a:r>
            <a:r>
              <a:rPr lang="fi-FI" sz="2400" dirty="0">
                <a:solidFill>
                  <a:srgbClr val="00B050"/>
                </a:solidFill>
              </a:rPr>
              <a:t> </a:t>
            </a:r>
            <a:r>
              <a:rPr lang="fi-FI" sz="2400" dirty="0" err="1">
                <a:solidFill>
                  <a:srgbClr val="00B050"/>
                </a:solidFill>
              </a:rPr>
              <a:t>minskar</a:t>
            </a:r>
            <a:r>
              <a:rPr lang="fi-FI" sz="2400" dirty="0">
                <a:solidFill>
                  <a:srgbClr val="00B050"/>
                </a:solidFill>
              </a:rPr>
              <a:t> </a:t>
            </a:r>
            <a:r>
              <a:rPr lang="fi-FI" sz="2400" dirty="0" err="1">
                <a:solidFill>
                  <a:srgbClr val="00B050"/>
                </a:solidFill>
              </a:rPr>
              <a:t>omedelbart</a:t>
            </a:r>
            <a:r>
              <a:rPr lang="fi-FI" sz="2400" dirty="0">
                <a:solidFill>
                  <a:srgbClr val="00B050"/>
                </a:solidFill>
              </a:rPr>
              <a:t> </a:t>
            </a:r>
            <a:r>
              <a:rPr lang="fi-FI" sz="2400" dirty="0" err="1">
                <a:solidFill>
                  <a:srgbClr val="00B050"/>
                </a:solidFill>
              </a:rPr>
              <a:t>chocken</a:t>
            </a:r>
            <a:r>
              <a:rPr lang="fi-FI" sz="2400" dirty="0">
                <a:solidFill>
                  <a:srgbClr val="00B050"/>
                </a:solidFill>
              </a:rPr>
              <a:t>, </a:t>
            </a:r>
            <a:r>
              <a:rPr lang="fi-FI" sz="2400" dirty="0" err="1">
                <a:solidFill>
                  <a:srgbClr val="00B050"/>
                </a:solidFill>
              </a:rPr>
              <a:t>men</a:t>
            </a:r>
            <a:r>
              <a:rPr lang="fi-FI" sz="2400" dirty="0">
                <a:solidFill>
                  <a:srgbClr val="00B050"/>
                </a:solidFill>
              </a:rPr>
              <a:t> </a:t>
            </a:r>
            <a:r>
              <a:rPr lang="fi-FI" sz="2400" dirty="0" err="1">
                <a:solidFill>
                  <a:srgbClr val="00B050"/>
                </a:solidFill>
              </a:rPr>
              <a:t>det</a:t>
            </a:r>
            <a:r>
              <a:rPr lang="fi-FI" sz="2400" dirty="0">
                <a:solidFill>
                  <a:srgbClr val="00B050"/>
                </a:solidFill>
              </a:rPr>
              <a:t> </a:t>
            </a:r>
            <a:r>
              <a:rPr lang="fi-FI" sz="2400" dirty="0" err="1">
                <a:solidFill>
                  <a:srgbClr val="00B050"/>
                </a:solidFill>
              </a:rPr>
              <a:t>kan</a:t>
            </a:r>
            <a:r>
              <a:rPr lang="fi-FI" sz="2400" dirty="0">
                <a:solidFill>
                  <a:srgbClr val="00B050"/>
                </a:solidFill>
              </a:rPr>
              <a:t> vara </a:t>
            </a:r>
            <a:r>
              <a:rPr lang="fi-FI" sz="2400" dirty="0" err="1">
                <a:solidFill>
                  <a:srgbClr val="00B050"/>
                </a:solidFill>
              </a:rPr>
              <a:t>svårt</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lära</a:t>
            </a:r>
            <a:r>
              <a:rPr lang="fi-FI" sz="2400" dirty="0">
                <a:solidFill>
                  <a:srgbClr val="00B050"/>
                </a:solidFill>
              </a:rPr>
              <a:t> </a:t>
            </a:r>
            <a:r>
              <a:rPr lang="fi-FI" sz="2400" dirty="0" err="1">
                <a:solidFill>
                  <a:srgbClr val="00B050"/>
                </a:solidFill>
              </a:rPr>
              <a:t>känna</a:t>
            </a:r>
            <a:r>
              <a:rPr lang="fi-FI" sz="2400" dirty="0">
                <a:solidFill>
                  <a:srgbClr val="00B050"/>
                </a:solidFill>
              </a:rPr>
              <a:t> dem. </a:t>
            </a:r>
            <a:r>
              <a:rPr lang="fi-FI" sz="2400" dirty="0" err="1">
                <a:solidFill>
                  <a:srgbClr val="00B050"/>
                </a:solidFill>
              </a:rPr>
              <a:t>Det</a:t>
            </a:r>
            <a:r>
              <a:rPr lang="fi-FI" sz="2400" dirty="0">
                <a:solidFill>
                  <a:srgbClr val="00B050"/>
                </a:solidFill>
              </a:rPr>
              <a:t> </a:t>
            </a:r>
            <a:r>
              <a:rPr lang="fi-FI" sz="2400" dirty="0" err="1">
                <a:solidFill>
                  <a:srgbClr val="00B050"/>
                </a:solidFill>
              </a:rPr>
              <a:t>viktigaste</a:t>
            </a:r>
            <a:r>
              <a:rPr lang="fi-FI" sz="2400" dirty="0">
                <a:solidFill>
                  <a:srgbClr val="00B050"/>
                </a:solidFill>
              </a:rPr>
              <a:t> </a:t>
            </a:r>
            <a:r>
              <a:rPr lang="fi-FI" sz="2400" dirty="0" err="1">
                <a:solidFill>
                  <a:srgbClr val="00B050"/>
                </a:solidFill>
              </a:rPr>
              <a:t>är</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lära</a:t>
            </a:r>
            <a:r>
              <a:rPr lang="fi-FI" sz="2400" dirty="0">
                <a:solidFill>
                  <a:srgbClr val="00B050"/>
                </a:solidFill>
              </a:rPr>
              <a:t> </a:t>
            </a:r>
            <a:r>
              <a:rPr lang="fi-FI" sz="2400" dirty="0" err="1">
                <a:solidFill>
                  <a:srgbClr val="00B050"/>
                </a:solidFill>
              </a:rPr>
              <a:t>känna</a:t>
            </a:r>
            <a:r>
              <a:rPr lang="fi-FI" sz="2400" dirty="0">
                <a:solidFill>
                  <a:srgbClr val="00B050"/>
                </a:solidFill>
              </a:rPr>
              <a:t> </a:t>
            </a:r>
            <a:r>
              <a:rPr lang="fi-FI" sz="2400" dirty="0" err="1">
                <a:solidFill>
                  <a:srgbClr val="00B050"/>
                </a:solidFill>
              </a:rPr>
              <a:t>nya</a:t>
            </a:r>
            <a:r>
              <a:rPr lang="fi-FI" sz="2400" dirty="0">
                <a:solidFill>
                  <a:srgbClr val="00B050"/>
                </a:solidFill>
              </a:rPr>
              <a:t> </a:t>
            </a:r>
            <a:r>
              <a:rPr lang="fi-FI" sz="2400" dirty="0" err="1">
                <a:solidFill>
                  <a:srgbClr val="00B050"/>
                </a:solidFill>
              </a:rPr>
              <a:t>människor</a:t>
            </a:r>
            <a:r>
              <a:rPr lang="fi-FI" sz="2400" dirty="0">
                <a:solidFill>
                  <a:srgbClr val="00B050"/>
                </a:solidFill>
              </a:rPr>
              <a:t> - </a:t>
            </a:r>
            <a:r>
              <a:rPr lang="fi-FI" sz="2400" dirty="0" err="1">
                <a:solidFill>
                  <a:srgbClr val="00B050"/>
                </a:solidFill>
              </a:rPr>
              <a:t>även</a:t>
            </a:r>
            <a:r>
              <a:rPr lang="fi-FI" sz="2400" dirty="0">
                <a:solidFill>
                  <a:srgbClr val="00B050"/>
                </a:solidFill>
              </a:rPr>
              <a:t> </a:t>
            </a:r>
            <a:r>
              <a:rPr lang="fi-FI" sz="2400" dirty="0" err="1">
                <a:solidFill>
                  <a:srgbClr val="00B050"/>
                </a:solidFill>
              </a:rPr>
              <a:t>om</a:t>
            </a:r>
            <a:r>
              <a:rPr lang="fi-FI" sz="2400" dirty="0">
                <a:solidFill>
                  <a:srgbClr val="00B050"/>
                </a:solidFill>
              </a:rPr>
              <a:t> </a:t>
            </a:r>
            <a:r>
              <a:rPr lang="fi-FI" sz="2400" dirty="0" err="1">
                <a:solidFill>
                  <a:srgbClr val="00B050"/>
                </a:solidFill>
              </a:rPr>
              <a:t>det</a:t>
            </a:r>
            <a:r>
              <a:rPr lang="fi-FI" sz="2400" dirty="0">
                <a:solidFill>
                  <a:srgbClr val="00B050"/>
                </a:solidFill>
              </a:rPr>
              <a:t> </a:t>
            </a:r>
            <a:r>
              <a:rPr lang="fi-FI" sz="2400" dirty="0" err="1">
                <a:solidFill>
                  <a:srgbClr val="00B050"/>
                </a:solidFill>
              </a:rPr>
              <a:t>är</a:t>
            </a:r>
            <a:r>
              <a:rPr lang="fi-FI" sz="2400" dirty="0">
                <a:solidFill>
                  <a:srgbClr val="00B050"/>
                </a:solidFill>
              </a:rPr>
              <a:t> </a:t>
            </a:r>
            <a:r>
              <a:rPr lang="fi-FI" sz="2400" dirty="0" err="1">
                <a:solidFill>
                  <a:srgbClr val="00B050"/>
                </a:solidFill>
              </a:rPr>
              <a:t>andra</a:t>
            </a:r>
            <a:r>
              <a:rPr lang="fi-FI" sz="2400" dirty="0">
                <a:solidFill>
                  <a:srgbClr val="00B050"/>
                </a:solidFill>
              </a:rPr>
              <a:t> </a:t>
            </a:r>
            <a:r>
              <a:rPr lang="fi-FI" sz="2400" dirty="0" err="1">
                <a:solidFill>
                  <a:srgbClr val="00B050"/>
                </a:solidFill>
              </a:rPr>
              <a:t>resenärer</a:t>
            </a:r>
            <a:r>
              <a:rPr lang="fi-FI" sz="2400" dirty="0">
                <a:solidFill>
                  <a:srgbClr val="00B050"/>
                </a:solidFill>
              </a:rPr>
              <a:t> </a:t>
            </a:r>
            <a:r>
              <a:rPr lang="fi-FI" sz="2400" dirty="0" err="1">
                <a:solidFill>
                  <a:srgbClr val="00B050"/>
                </a:solidFill>
              </a:rPr>
              <a:t>eller</a:t>
            </a:r>
            <a:r>
              <a:rPr lang="fi-FI" sz="2400" dirty="0">
                <a:solidFill>
                  <a:srgbClr val="00B050"/>
                </a:solidFill>
              </a:rPr>
              <a:t> </a:t>
            </a:r>
            <a:r>
              <a:rPr lang="fi-FI" sz="2400" dirty="0" err="1">
                <a:solidFill>
                  <a:srgbClr val="00B050"/>
                </a:solidFill>
              </a:rPr>
              <a:t>praktikanter</a:t>
            </a:r>
            <a:r>
              <a:rPr lang="fi-FI" sz="2400" dirty="0">
                <a:solidFill>
                  <a:srgbClr val="00B050"/>
                </a:solidFill>
              </a:rPr>
              <a:t>. </a:t>
            </a:r>
            <a:r>
              <a:rPr lang="fi-FI" sz="2400" dirty="0" err="1">
                <a:solidFill>
                  <a:srgbClr val="00B050"/>
                </a:solidFill>
              </a:rPr>
              <a:t>Prata</a:t>
            </a:r>
            <a:r>
              <a:rPr lang="fi-FI" sz="2400" dirty="0">
                <a:solidFill>
                  <a:srgbClr val="00B050"/>
                </a:solidFill>
              </a:rPr>
              <a:t> </a:t>
            </a:r>
            <a:r>
              <a:rPr lang="fi-FI" sz="2400" dirty="0" err="1">
                <a:solidFill>
                  <a:srgbClr val="00B050"/>
                </a:solidFill>
              </a:rPr>
              <a:t>öppet</a:t>
            </a:r>
            <a:r>
              <a:rPr lang="fi-FI" sz="2400" dirty="0">
                <a:solidFill>
                  <a:srgbClr val="00B050"/>
                </a:solidFill>
              </a:rPr>
              <a:t> </a:t>
            </a:r>
            <a:r>
              <a:rPr lang="fi-FI" sz="2400" dirty="0" err="1">
                <a:solidFill>
                  <a:srgbClr val="00B050"/>
                </a:solidFill>
              </a:rPr>
              <a:t>med</a:t>
            </a:r>
            <a:r>
              <a:rPr lang="fi-FI" sz="2400" dirty="0">
                <a:solidFill>
                  <a:srgbClr val="00B050"/>
                </a:solidFill>
              </a:rPr>
              <a:t> </a:t>
            </a:r>
            <a:r>
              <a:rPr lang="fi-FI" sz="2400" dirty="0" err="1">
                <a:solidFill>
                  <a:srgbClr val="00B050"/>
                </a:solidFill>
              </a:rPr>
              <a:t>andra</a:t>
            </a:r>
            <a:r>
              <a:rPr lang="fi-FI" sz="2400" dirty="0">
                <a:solidFill>
                  <a:srgbClr val="00B050"/>
                </a:solidFill>
              </a:rPr>
              <a:t> </a:t>
            </a:r>
            <a:r>
              <a:rPr lang="fi-FI" sz="2400" dirty="0" err="1">
                <a:solidFill>
                  <a:srgbClr val="00B050"/>
                </a:solidFill>
              </a:rPr>
              <a:t>resenärer</a:t>
            </a:r>
            <a:r>
              <a:rPr lang="fi-FI" sz="2400" dirty="0">
                <a:solidFill>
                  <a:srgbClr val="00B050"/>
                </a:solidFill>
              </a:rPr>
              <a:t> </a:t>
            </a:r>
            <a:r>
              <a:rPr lang="fi-FI" sz="2400" dirty="0" err="1">
                <a:solidFill>
                  <a:srgbClr val="00B050"/>
                </a:solidFill>
              </a:rPr>
              <a:t>också.Var</a:t>
            </a:r>
            <a:r>
              <a:rPr lang="fi-FI" sz="2400" dirty="0">
                <a:solidFill>
                  <a:srgbClr val="00B050"/>
                </a:solidFill>
              </a:rPr>
              <a:t> </a:t>
            </a:r>
            <a:r>
              <a:rPr lang="fi-FI" sz="2400" dirty="0" err="1">
                <a:solidFill>
                  <a:srgbClr val="00B050"/>
                </a:solidFill>
              </a:rPr>
              <a:t>positiv</a:t>
            </a:r>
            <a:r>
              <a:rPr lang="fi-FI" sz="2400" dirty="0">
                <a:solidFill>
                  <a:srgbClr val="00B050"/>
                </a:solidFill>
              </a:rPr>
              <a:t> </a:t>
            </a:r>
            <a:r>
              <a:rPr lang="fi-FI" sz="2400" dirty="0" err="1">
                <a:solidFill>
                  <a:srgbClr val="00B050"/>
                </a:solidFill>
              </a:rPr>
              <a:t>och</a:t>
            </a:r>
            <a:r>
              <a:rPr lang="fi-FI" sz="2400" dirty="0">
                <a:solidFill>
                  <a:srgbClr val="00B050"/>
                </a:solidFill>
              </a:rPr>
              <a:t> </a:t>
            </a:r>
            <a:r>
              <a:rPr lang="fi-FI" sz="2400" dirty="0" err="1">
                <a:solidFill>
                  <a:srgbClr val="00B050"/>
                </a:solidFill>
              </a:rPr>
              <a:t>inte</a:t>
            </a:r>
            <a:r>
              <a:rPr lang="fi-FI" sz="2400" dirty="0">
                <a:solidFill>
                  <a:srgbClr val="00B050"/>
                </a:solidFill>
              </a:rPr>
              <a:t> </a:t>
            </a:r>
            <a:r>
              <a:rPr lang="fi-FI" sz="2400" dirty="0" err="1">
                <a:solidFill>
                  <a:srgbClr val="00B050"/>
                </a:solidFill>
              </a:rPr>
              <a:t>negativ</a:t>
            </a:r>
            <a:r>
              <a:rPr lang="fi-FI" sz="2400" dirty="0">
                <a:solidFill>
                  <a:srgbClr val="00B050"/>
                </a:solidFill>
              </a:rPr>
              <a:t> </a:t>
            </a:r>
            <a:r>
              <a:rPr lang="fi-FI" sz="2400" dirty="0" err="1">
                <a:solidFill>
                  <a:srgbClr val="00B050"/>
                </a:solidFill>
              </a:rPr>
              <a:t>till</a:t>
            </a:r>
            <a:r>
              <a:rPr lang="fi-FI" sz="2400" dirty="0">
                <a:solidFill>
                  <a:srgbClr val="00B050"/>
                </a:solidFill>
              </a:rPr>
              <a:t> </a:t>
            </a:r>
            <a:r>
              <a:rPr lang="fi-FI" sz="2400" dirty="0" err="1">
                <a:solidFill>
                  <a:srgbClr val="00B050"/>
                </a:solidFill>
              </a:rPr>
              <a:t>allt</a:t>
            </a:r>
            <a:r>
              <a:rPr lang="fi-FI" sz="2400" dirty="0">
                <a:solidFill>
                  <a:srgbClr val="00B050"/>
                </a:solidFill>
              </a:rPr>
              <a:t>, </a:t>
            </a:r>
            <a:r>
              <a:rPr lang="fi-FI" sz="2400" dirty="0" err="1">
                <a:solidFill>
                  <a:srgbClr val="00B050"/>
                </a:solidFill>
              </a:rPr>
              <a:t>inklusive</a:t>
            </a:r>
            <a:r>
              <a:rPr lang="fi-FI" sz="2400" dirty="0">
                <a:solidFill>
                  <a:srgbClr val="00B050"/>
                </a:solidFill>
              </a:rPr>
              <a:t> </a:t>
            </a:r>
            <a:r>
              <a:rPr lang="fi-FI" sz="2400" dirty="0" err="1">
                <a:solidFill>
                  <a:srgbClr val="00B050"/>
                </a:solidFill>
              </a:rPr>
              <a:t>mat</a:t>
            </a:r>
            <a:r>
              <a:rPr lang="fi-FI" sz="2400" dirty="0">
                <a:solidFill>
                  <a:srgbClr val="00B050"/>
                </a:solidFill>
              </a:rPr>
              <a:t>, </a:t>
            </a:r>
            <a:r>
              <a:rPr lang="fi-FI" sz="2400" dirty="0" err="1">
                <a:solidFill>
                  <a:srgbClr val="00B050"/>
                </a:solidFill>
              </a:rPr>
              <a:t>seder</a:t>
            </a:r>
            <a:r>
              <a:rPr lang="fi-FI" sz="2400" dirty="0">
                <a:solidFill>
                  <a:srgbClr val="00B050"/>
                </a:solidFill>
              </a:rPr>
              <a:t>, </a:t>
            </a:r>
            <a:r>
              <a:rPr lang="fi-FI" sz="2400" dirty="0" err="1">
                <a:solidFill>
                  <a:srgbClr val="00B050"/>
                </a:solidFill>
              </a:rPr>
              <a:t>klädsel</a:t>
            </a:r>
            <a:r>
              <a:rPr lang="fi-FI" sz="2400" dirty="0">
                <a:solidFill>
                  <a:srgbClr val="00B050"/>
                </a:solidFill>
              </a:rPr>
              <a:t>, </a:t>
            </a:r>
            <a:r>
              <a:rPr lang="fi-FI" sz="2400" dirty="0" err="1">
                <a:solidFill>
                  <a:srgbClr val="00B050"/>
                </a:solidFill>
              </a:rPr>
              <a:t>språk</a:t>
            </a:r>
            <a:r>
              <a:rPr lang="fi-FI" sz="2400" dirty="0">
                <a:solidFill>
                  <a:srgbClr val="00B050"/>
                </a:solidFill>
              </a:rPr>
              <a:t>, </a:t>
            </a:r>
            <a:r>
              <a:rPr lang="fi-FI" sz="2400" dirty="0" err="1">
                <a:solidFill>
                  <a:srgbClr val="00B050"/>
                </a:solidFill>
              </a:rPr>
              <a:t>plats</a:t>
            </a:r>
            <a:r>
              <a:rPr lang="fi-FI" sz="2400" dirty="0">
                <a:solidFill>
                  <a:srgbClr val="00B050"/>
                </a:solidFill>
              </a:rPr>
              <a:t> </a:t>
            </a:r>
            <a:r>
              <a:rPr lang="fi-FI" sz="2400" dirty="0" err="1">
                <a:solidFill>
                  <a:srgbClr val="00B050"/>
                </a:solidFill>
              </a:rPr>
              <a:t>och</a:t>
            </a:r>
            <a:r>
              <a:rPr lang="fi-FI" sz="2400" dirty="0">
                <a:solidFill>
                  <a:srgbClr val="00B050"/>
                </a:solidFill>
              </a:rPr>
              <a:t> </a:t>
            </a:r>
            <a:r>
              <a:rPr lang="fi-FI" sz="2400" dirty="0" err="1">
                <a:solidFill>
                  <a:srgbClr val="00B050"/>
                </a:solidFill>
              </a:rPr>
              <a:t>människor</a:t>
            </a:r>
            <a:r>
              <a:rPr lang="fi-FI" sz="2400" dirty="0">
                <a:solidFill>
                  <a:srgbClr val="00B050"/>
                </a:solidFill>
              </a:rPr>
              <a:t>.</a:t>
            </a:r>
          </a:p>
          <a:p>
            <a:endParaRPr lang="fi-FI" sz="2400" dirty="0">
              <a:solidFill>
                <a:srgbClr val="00B050"/>
              </a:solidFill>
            </a:endParaRPr>
          </a:p>
          <a:p>
            <a:r>
              <a:rPr lang="fi-FI" sz="2400" dirty="0" err="1">
                <a:solidFill>
                  <a:srgbClr val="00B050"/>
                </a:solidFill>
              </a:rPr>
              <a:t>Det</a:t>
            </a:r>
            <a:r>
              <a:rPr lang="fi-FI" sz="2400" dirty="0">
                <a:solidFill>
                  <a:srgbClr val="00B050"/>
                </a:solidFill>
              </a:rPr>
              <a:t> </a:t>
            </a:r>
            <a:r>
              <a:rPr lang="fi-FI" sz="2400" dirty="0" err="1">
                <a:solidFill>
                  <a:srgbClr val="00B050"/>
                </a:solidFill>
              </a:rPr>
              <a:t>är</a:t>
            </a:r>
            <a:r>
              <a:rPr lang="fi-FI" sz="2400" dirty="0">
                <a:solidFill>
                  <a:srgbClr val="00B050"/>
                </a:solidFill>
              </a:rPr>
              <a:t> </a:t>
            </a:r>
            <a:r>
              <a:rPr lang="fi-FI" sz="2400" dirty="0" err="1">
                <a:solidFill>
                  <a:srgbClr val="00B050"/>
                </a:solidFill>
              </a:rPr>
              <a:t>bra</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tänka</a:t>
            </a:r>
            <a:r>
              <a:rPr lang="fi-FI" sz="2400" dirty="0">
                <a:solidFill>
                  <a:srgbClr val="00B050"/>
                </a:solidFill>
              </a:rPr>
              <a:t> </a:t>
            </a:r>
            <a:r>
              <a:rPr lang="fi-FI" sz="2400" dirty="0" err="1">
                <a:solidFill>
                  <a:srgbClr val="00B050"/>
                </a:solidFill>
              </a:rPr>
              <a:t>på</a:t>
            </a:r>
            <a:r>
              <a:rPr lang="fi-FI" sz="2400" dirty="0">
                <a:solidFill>
                  <a:srgbClr val="00B050"/>
                </a:solidFill>
              </a:rPr>
              <a:t> </a:t>
            </a:r>
            <a:r>
              <a:rPr lang="fi-FI" sz="2400" dirty="0" err="1">
                <a:solidFill>
                  <a:srgbClr val="00B050"/>
                </a:solidFill>
              </a:rPr>
              <a:t>orsakerna</a:t>
            </a:r>
            <a:r>
              <a:rPr lang="fi-FI" sz="2400" dirty="0">
                <a:solidFill>
                  <a:srgbClr val="00B050"/>
                </a:solidFill>
              </a:rPr>
              <a:t> </a:t>
            </a:r>
            <a:r>
              <a:rPr lang="fi-FI" sz="2400" dirty="0" err="1">
                <a:solidFill>
                  <a:srgbClr val="00B050"/>
                </a:solidFill>
              </a:rPr>
              <a:t>till</a:t>
            </a:r>
            <a:r>
              <a:rPr lang="fi-FI" sz="2400" dirty="0">
                <a:solidFill>
                  <a:srgbClr val="00B050"/>
                </a:solidFill>
              </a:rPr>
              <a:t> </a:t>
            </a:r>
            <a:r>
              <a:rPr lang="fi-FI" sz="2400" dirty="0" err="1">
                <a:solidFill>
                  <a:srgbClr val="00B050"/>
                </a:solidFill>
              </a:rPr>
              <a:t>chocken</a:t>
            </a:r>
            <a:r>
              <a:rPr lang="fi-FI" sz="2400" dirty="0">
                <a:solidFill>
                  <a:srgbClr val="00B050"/>
                </a:solidFill>
              </a:rPr>
              <a:t> </a:t>
            </a:r>
            <a:r>
              <a:rPr lang="fi-FI" sz="2400" dirty="0" err="1">
                <a:solidFill>
                  <a:srgbClr val="00B050"/>
                </a:solidFill>
              </a:rPr>
              <a:t>och</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komma</a:t>
            </a:r>
            <a:r>
              <a:rPr lang="fi-FI" sz="2400" dirty="0">
                <a:solidFill>
                  <a:srgbClr val="00B050"/>
                </a:solidFill>
              </a:rPr>
              <a:t> </a:t>
            </a:r>
            <a:r>
              <a:rPr lang="fi-FI" sz="2400" dirty="0" err="1">
                <a:solidFill>
                  <a:srgbClr val="00B050"/>
                </a:solidFill>
              </a:rPr>
              <a:t>ihåg</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anledningen</a:t>
            </a:r>
            <a:r>
              <a:rPr lang="fi-FI" sz="2400" dirty="0">
                <a:solidFill>
                  <a:srgbClr val="00B050"/>
                </a:solidFill>
              </a:rPr>
              <a:t> </a:t>
            </a:r>
            <a:r>
              <a:rPr lang="fi-FI" sz="2400" dirty="0" err="1">
                <a:solidFill>
                  <a:srgbClr val="00B050"/>
                </a:solidFill>
              </a:rPr>
              <a:t>till</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man</a:t>
            </a:r>
            <a:r>
              <a:rPr lang="fi-FI" sz="2400" dirty="0">
                <a:solidFill>
                  <a:srgbClr val="00B050"/>
                </a:solidFill>
              </a:rPr>
              <a:t> </a:t>
            </a:r>
            <a:r>
              <a:rPr lang="fi-FI" sz="2400" dirty="0" err="1">
                <a:solidFill>
                  <a:srgbClr val="00B050"/>
                </a:solidFill>
              </a:rPr>
              <a:t>reser</a:t>
            </a:r>
            <a:r>
              <a:rPr lang="fi-FI" sz="2400" dirty="0">
                <a:solidFill>
                  <a:srgbClr val="00B050"/>
                </a:solidFill>
              </a:rPr>
              <a:t> </a:t>
            </a:r>
            <a:r>
              <a:rPr lang="fi-FI" sz="2400" dirty="0" err="1">
                <a:solidFill>
                  <a:srgbClr val="00B050"/>
                </a:solidFill>
              </a:rPr>
              <a:t>till</a:t>
            </a:r>
            <a:r>
              <a:rPr lang="fi-FI" sz="2400" dirty="0">
                <a:solidFill>
                  <a:srgbClr val="00B050"/>
                </a:solidFill>
              </a:rPr>
              <a:t> en annan </a:t>
            </a:r>
            <a:r>
              <a:rPr lang="fi-FI" sz="2400" dirty="0" err="1">
                <a:solidFill>
                  <a:srgbClr val="00B050"/>
                </a:solidFill>
              </a:rPr>
              <a:t>kultur</a:t>
            </a:r>
            <a:r>
              <a:rPr lang="fi-FI" sz="2400" dirty="0">
                <a:solidFill>
                  <a:srgbClr val="00B050"/>
                </a:solidFill>
              </a:rPr>
              <a:t> </a:t>
            </a:r>
            <a:r>
              <a:rPr lang="fi-FI" sz="2400" dirty="0" err="1">
                <a:solidFill>
                  <a:srgbClr val="00B050"/>
                </a:solidFill>
              </a:rPr>
              <a:t>eller</a:t>
            </a:r>
            <a:r>
              <a:rPr lang="fi-FI" sz="2400" dirty="0">
                <a:solidFill>
                  <a:srgbClr val="00B050"/>
                </a:solidFill>
              </a:rPr>
              <a:t> ett </a:t>
            </a:r>
            <a:r>
              <a:rPr lang="fi-FI" sz="2400" dirty="0" err="1">
                <a:solidFill>
                  <a:srgbClr val="00B050"/>
                </a:solidFill>
              </a:rPr>
              <a:t>främmande</a:t>
            </a:r>
            <a:r>
              <a:rPr lang="fi-FI" sz="2400" dirty="0">
                <a:solidFill>
                  <a:srgbClr val="00B050"/>
                </a:solidFill>
              </a:rPr>
              <a:t> </a:t>
            </a:r>
            <a:r>
              <a:rPr lang="fi-FI" sz="2400" dirty="0" err="1">
                <a:solidFill>
                  <a:srgbClr val="00B050"/>
                </a:solidFill>
              </a:rPr>
              <a:t>land</a:t>
            </a:r>
            <a:r>
              <a:rPr lang="fi-FI" sz="2400" dirty="0">
                <a:solidFill>
                  <a:srgbClr val="00B050"/>
                </a:solidFill>
              </a:rPr>
              <a:t> </a:t>
            </a:r>
            <a:r>
              <a:rPr lang="fi-FI" sz="2400" dirty="0" err="1">
                <a:solidFill>
                  <a:srgbClr val="00B050"/>
                </a:solidFill>
              </a:rPr>
              <a:t>är</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man</a:t>
            </a:r>
            <a:r>
              <a:rPr lang="fi-FI" sz="2400" dirty="0">
                <a:solidFill>
                  <a:srgbClr val="00B050"/>
                </a:solidFill>
              </a:rPr>
              <a:t> </a:t>
            </a:r>
            <a:r>
              <a:rPr lang="fi-FI" sz="2400" dirty="0" err="1">
                <a:solidFill>
                  <a:srgbClr val="00B050"/>
                </a:solidFill>
              </a:rPr>
              <a:t>vill</a:t>
            </a:r>
            <a:r>
              <a:rPr lang="fi-FI" sz="2400" dirty="0">
                <a:solidFill>
                  <a:srgbClr val="00B050"/>
                </a:solidFill>
              </a:rPr>
              <a:t> </a:t>
            </a:r>
            <a:r>
              <a:rPr lang="fi-FI" sz="2400" dirty="0" err="1">
                <a:solidFill>
                  <a:srgbClr val="00B050"/>
                </a:solidFill>
              </a:rPr>
              <a:t>uppleva</a:t>
            </a:r>
            <a:r>
              <a:rPr lang="fi-FI" sz="2400" dirty="0">
                <a:solidFill>
                  <a:srgbClr val="00B050"/>
                </a:solidFill>
              </a:rPr>
              <a:t> </a:t>
            </a:r>
            <a:r>
              <a:rPr lang="fi-FI" sz="2400" dirty="0" err="1">
                <a:solidFill>
                  <a:srgbClr val="00B050"/>
                </a:solidFill>
              </a:rPr>
              <a:t>något</a:t>
            </a:r>
            <a:r>
              <a:rPr lang="fi-FI" sz="2400" dirty="0">
                <a:solidFill>
                  <a:srgbClr val="00B050"/>
                </a:solidFill>
              </a:rPr>
              <a:t> </a:t>
            </a:r>
            <a:r>
              <a:rPr lang="fi-FI" sz="2400" dirty="0" err="1">
                <a:solidFill>
                  <a:srgbClr val="00B050"/>
                </a:solidFill>
              </a:rPr>
              <a:t>annorlunda</a:t>
            </a:r>
            <a:r>
              <a:rPr lang="fi-FI" sz="2400" dirty="0">
                <a:solidFill>
                  <a:srgbClr val="00B050"/>
                </a:solidFill>
              </a:rPr>
              <a:t>. </a:t>
            </a:r>
            <a:r>
              <a:rPr lang="fi-FI" sz="2400" dirty="0" err="1">
                <a:solidFill>
                  <a:srgbClr val="00B050"/>
                </a:solidFill>
              </a:rPr>
              <a:t>Ge</a:t>
            </a:r>
            <a:r>
              <a:rPr lang="fi-FI" sz="2400" dirty="0">
                <a:solidFill>
                  <a:srgbClr val="00B050"/>
                </a:solidFill>
              </a:rPr>
              <a:t> </a:t>
            </a:r>
            <a:r>
              <a:rPr lang="fi-FI" sz="2400" dirty="0" err="1">
                <a:solidFill>
                  <a:srgbClr val="00B050"/>
                </a:solidFill>
              </a:rPr>
              <a:t>dig</a:t>
            </a:r>
            <a:r>
              <a:rPr lang="fi-FI" sz="2400" dirty="0">
                <a:solidFill>
                  <a:srgbClr val="00B050"/>
                </a:solidFill>
              </a:rPr>
              <a:t> </a:t>
            </a:r>
            <a:r>
              <a:rPr lang="fi-FI" sz="2400" dirty="0" err="1">
                <a:solidFill>
                  <a:srgbClr val="00B050"/>
                </a:solidFill>
              </a:rPr>
              <a:t>själv</a:t>
            </a:r>
            <a:r>
              <a:rPr lang="fi-FI" sz="2400" dirty="0">
                <a:solidFill>
                  <a:srgbClr val="00B050"/>
                </a:solidFill>
              </a:rPr>
              <a:t> </a:t>
            </a:r>
            <a:r>
              <a:rPr lang="fi-FI" sz="2400" dirty="0" err="1">
                <a:solidFill>
                  <a:srgbClr val="00B050"/>
                </a:solidFill>
              </a:rPr>
              <a:t>tid</a:t>
            </a:r>
            <a:r>
              <a:rPr lang="fi-FI" sz="2400" dirty="0">
                <a:solidFill>
                  <a:srgbClr val="00B050"/>
                </a:solidFill>
              </a:rPr>
              <a:t>: du </a:t>
            </a:r>
            <a:r>
              <a:rPr lang="fi-FI" sz="2400" dirty="0" err="1">
                <a:solidFill>
                  <a:srgbClr val="00B050"/>
                </a:solidFill>
              </a:rPr>
              <a:t>kan</a:t>
            </a:r>
            <a:r>
              <a:rPr lang="fi-FI" sz="2400" dirty="0">
                <a:solidFill>
                  <a:srgbClr val="00B050"/>
                </a:solidFill>
              </a:rPr>
              <a:t> </a:t>
            </a:r>
            <a:r>
              <a:rPr lang="fi-FI" sz="2400" dirty="0" err="1">
                <a:solidFill>
                  <a:srgbClr val="00B050"/>
                </a:solidFill>
              </a:rPr>
              <a:t>ta</a:t>
            </a:r>
            <a:r>
              <a:rPr lang="fi-FI" sz="2400" dirty="0">
                <a:solidFill>
                  <a:srgbClr val="00B050"/>
                </a:solidFill>
              </a:rPr>
              <a:t> </a:t>
            </a:r>
            <a:r>
              <a:rPr lang="fi-FI" sz="2400" dirty="0" err="1">
                <a:solidFill>
                  <a:srgbClr val="00B050"/>
                </a:solidFill>
              </a:rPr>
              <a:t>god</a:t>
            </a:r>
            <a:r>
              <a:rPr lang="fi-FI" sz="2400" dirty="0">
                <a:solidFill>
                  <a:srgbClr val="00B050"/>
                </a:solidFill>
              </a:rPr>
              <a:t> </a:t>
            </a:r>
            <a:r>
              <a:rPr lang="fi-FI" sz="2400" dirty="0" err="1">
                <a:solidFill>
                  <a:srgbClr val="00B050"/>
                </a:solidFill>
              </a:rPr>
              <a:t>tid</a:t>
            </a:r>
            <a:r>
              <a:rPr lang="fi-FI" sz="2400" dirty="0">
                <a:solidFill>
                  <a:srgbClr val="00B050"/>
                </a:solidFill>
              </a:rPr>
              <a:t> </a:t>
            </a:r>
            <a:r>
              <a:rPr lang="fi-FI" sz="2400" dirty="0" err="1">
                <a:solidFill>
                  <a:srgbClr val="00B050"/>
                </a:solidFill>
              </a:rPr>
              <a:t>på</a:t>
            </a:r>
            <a:r>
              <a:rPr lang="fi-FI" sz="2400" dirty="0">
                <a:solidFill>
                  <a:srgbClr val="00B050"/>
                </a:solidFill>
              </a:rPr>
              <a:t> </a:t>
            </a:r>
            <a:r>
              <a:rPr lang="fi-FI" sz="2400" dirty="0" err="1">
                <a:solidFill>
                  <a:srgbClr val="00B050"/>
                </a:solidFill>
              </a:rPr>
              <a:t>dig</a:t>
            </a:r>
            <a:r>
              <a:rPr lang="fi-FI" sz="2400" dirty="0">
                <a:solidFill>
                  <a:srgbClr val="00B050"/>
                </a:solidFill>
              </a:rPr>
              <a:t> </a:t>
            </a:r>
            <a:r>
              <a:rPr lang="fi-FI" sz="2400" dirty="0" err="1">
                <a:solidFill>
                  <a:srgbClr val="00B050"/>
                </a:solidFill>
              </a:rPr>
              <a:t>och</a:t>
            </a:r>
            <a:r>
              <a:rPr lang="fi-FI" sz="2400" dirty="0">
                <a:solidFill>
                  <a:srgbClr val="00B050"/>
                </a:solidFill>
              </a:rPr>
              <a:t> </a:t>
            </a:r>
            <a:r>
              <a:rPr lang="fi-FI" sz="2400" dirty="0" err="1">
                <a:solidFill>
                  <a:srgbClr val="00B050"/>
                </a:solidFill>
              </a:rPr>
              <a:t>vänja</a:t>
            </a:r>
            <a:r>
              <a:rPr lang="fi-FI" sz="2400" dirty="0">
                <a:solidFill>
                  <a:srgbClr val="00B050"/>
                </a:solidFill>
              </a:rPr>
              <a:t> </a:t>
            </a:r>
            <a:r>
              <a:rPr lang="fi-FI" sz="2400" dirty="0" err="1">
                <a:solidFill>
                  <a:srgbClr val="00B050"/>
                </a:solidFill>
              </a:rPr>
              <a:t>dig</a:t>
            </a:r>
            <a:r>
              <a:rPr lang="fi-FI" sz="2400" dirty="0">
                <a:solidFill>
                  <a:srgbClr val="00B050"/>
                </a:solidFill>
              </a:rPr>
              <a:t> </a:t>
            </a:r>
            <a:r>
              <a:rPr lang="fi-FI" sz="2400" dirty="0" err="1">
                <a:solidFill>
                  <a:srgbClr val="00B050"/>
                </a:solidFill>
              </a:rPr>
              <a:t>vid</a:t>
            </a:r>
            <a:r>
              <a:rPr lang="fi-FI" sz="2400" dirty="0">
                <a:solidFill>
                  <a:srgbClr val="00B050"/>
                </a:solidFill>
              </a:rPr>
              <a:t> </a:t>
            </a:r>
            <a:r>
              <a:rPr lang="fi-FI" sz="2400" dirty="0" err="1">
                <a:solidFill>
                  <a:srgbClr val="00B050"/>
                </a:solidFill>
              </a:rPr>
              <a:t>den</a:t>
            </a:r>
            <a:r>
              <a:rPr lang="fi-FI" sz="2400" dirty="0">
                <a:solidFill>
                  <a:srgbClr val="00B050"/>
                </a:solidFill>
              </a:rPr>
              <a:t> </a:t>
            </a:r>
            <a:r>
              <a:rPr lang="fi-FI" sz="2400" dirty="0" err="1">
                <a:solidFill>
                  <a:srgbClr val="00B050"/>
                </a:solidFill>
              </a:rPr>
              <a:t>nya</a:t>
            </a:r>
            <a:r>
              <a:rPr lang="fi-FI" sz="2400" dirty="0">
                <a:solidFill>
                  <a:srgbClr val="00B050"/>
                </a:solidFill>
              </a:rPr>
              <a:t> </a:t>
            </a:r>
            <a:r>
              <a:rPr lang="fi-FI" sz="2400" dirty="0" err="1">
                <a:solidFill>
                  <a:srgbClr val="00B050"/>
                </a:solidFill>
              </a:rPr>
              <a:t>platsen</a:t>
            </a:r>
            <a:r>
              <a:rPr lang="fi-FI" sz="2400" dirty="0">
                <a:solidFill>
                  <a:srgbClr val="00B050"/>
                </a:solidFill>
              </a:rPr>
              <a:t> </a:t>
            </a:r>
            <a:r>
              <a:rPr lang="fi-FI" sz="2400" dirty="0" err="1">
                <a:solidFill>
                  <a:srgbClr val="00B050"/>
                </a:solidFill>
              </a:rPr>
              <a:t>lite</a:t>
            </a:r>
            <a:r>
              <a:rPr lang="fi-FI" sz="2400" dirty="0">
                <a:solidFill>
                  <a:srgbClr val="00B050"/>
                </a:solidFill>
              </a:rPr>
              <a:t> i </a:t>
            </a:r>
            <a:r>
              <a:rPr lang="fi-FI" sz="2400" dirty="0" err="1">
                <a:solidFill>
                  <a:srgbClr val="00B050"/>
                </a:solidFill>
              </a:rPr>
              <a:t>taget</a:t>
            </a:r>
            <a:r>
              <a:rPr lang="fi-FI" sz="2400" dirty="0">
                <a:solidFill>
                  <a:srgbClr val="00B050"/>
                </a:solidFill>
              </a:rPr>
              <a:t>. </a:t>
            </a:r>
            <a:r>
              <a:rPr lang="fi-FI" sz="2400" dirty="0" err="1">
                <a:solidFill>
                  <a:srgbClr val="00B050"/>
                </a:solidFill>
              </a:rPr>
              <a:t>Förvänta</a:t>
            </a:r>
            <a:r>
              <a:rPr lang="fi-FI" sz="2400" dirty="0">
                <a:solidFill>
                  <a:srgbClr val="00B050"/>
                </a:solidFill>
              </a:rPr>
              <a:t> </a:t>
            </a:r>
            <a:r>
              <a:rPr lang="fi-FI" sz="2400" dirty="0" err="1">
                <a:solidFill>
                  <a:srgbClr val="00B050"/>
                </a:solidFill>
              </a:rPr>
              <a:t>dig</a:t>
            </a:r>
            <a:r>
              <a:rPr lang="fi-FI" sz="2400" dirty="0">
                <a:solidFill>
                  <a:srgbClr val="00B050"/>
                </a:solidFill>
              </a:rPr>
              <a:t> </a:t>
            </a:r>
            <a:r>
              <a:rPr lang="fi-FI" sz="2400" dirty="0" err="1">
                <a:solidFill>
                  <a:srgbClr val="00B050"/>
                </a:solidFill>
              </a:rPr>
              <a:t>inte</a:t>
            </a:r>
            <a:r>
              <a:rPr lang="fi-FI" sz="2400" dirty="0">
                <a:solidFill>
                  <a:srgbClr val="00B050"/>
                </a:solidFill>
              </a:rPr>
              <a:t> </a:t>
            </a:r>
            <a:r>
              <a:rPr lang="fi-FI" sz="2400" dirty="0" err="1">
                <a:solidFill>
                  <a:srgbClr val="00B050"/>
                </a:solidFill>
              </a:rPr>
              <a:t>att</a:t>
            </a:r>
            <a:r>
              <a:rPr lang="fi-FI" sz="2400" dirty="0">
                <a:solidFill>
                  <a:srgbClr val="00B050"/>
                </a:solidFill>
              </a:rPr>
              <a:t> </a:t>
            </a:r>
            <a:r>
              <a:rPr lang="fi-FI" sz="2400" dirty="0" err="1">
                <a:solidFill>
                  <a:srgbClr val="00B050"/>
                </a:solidFill>
              </a:rPr>
              <a:t>chocken</a:t>
            </a:r>
            <a:r>
              <a:rPr lang="fi-FI" sz="2400" dirty="0">
                <a:solidFill>
                  <a:srgbClr val="00B050"/>
                </a:solidFill>
              </a:rPr>
              <a:t> </a:t>
            </a:r>
            <a:r>
              <a:rPr lang="fi-FI" sz="2400" dirty="0" err="1">
                <a:solidFill>
                  <a:srgbClr val="00B050"/>
                </a:solidFill>
              </a:rPr>
              <a:t>går</a:t>
            </a:r>
            <a:r>
              <a:rPr lang="fi-FI" sz="2400" dirty="0">
                <a:solidFill>
                  <a:srgbClr val="00B050"/>
                </a:solidFill>
              </a:rPr>
              <a:t> </a:t>
            </a:r>
            <a:r>
              <a:rPr lang="fi-FI" sz="2400" dirty="0" err="1">
                <a:solidFill>
                  <a:srgbClr val="00B050"/>
                </a:solidFill>
              </a:rPr>
              <a:t>över</a:t>
            </a:r>
            <a:r>
              <a:rPr lang="fi-FI" sz="2400" dirty="0">
                <a:solidFill>
                  <a:srgbClr val="00B050"/>
                </a:solidFill>
              </a:rPr>
              <a:t> </a:t>
            </a:r>
            <a:r>
              <a:rPr lang="fi-FI" sz="2400" dirty="0" err="1">
                <a:solidFill>
                  <a:srgbClr val="00B050"/>
                </a:solidFill>
              </a:rPr>
              <a:t>direkt</a:t>
            </a:r>
            <a:r>
              <a:rPr lang="fi-FI" sz="2400" dirty="0">
                <a:solidFill>
                  <a:srgbClr val="00B050"/>
                </a:solidFill>
              </a:rPr>
              <a:t>.</a:t>
            </a:r>
          </a:p>
          <a:p>
            <a:endParaRPr lang="fi-FI" sz="2400" dirty="0">
              <a:solidFill>
                <a:srgbClr val="00B050"/>
              </a:solidFill>
            </a:endParaRPr>
          </a:p>
          <a:p>
            <a:r>
              <a:rPr lang="fi-FI" sz="2400" dirty="0">
                <a:solidFill>
                  <a:srgbClr val="00B050"/>
                </a:solidFill>
                <a:hlinkClick r:id="rId2"/>
              </a:rPr>
              <a:t>https://www.youtube.com/watch?v=ZGhlkXw10Z0</a:t>
            </a:r>
            <a:endParaRPr lang="fi-FI" sz="2400" dirty="0">
              <a:solidFill>
                <a:srgbClr val="00B050"/>
              </a:solidFill>
            </a:endParaRPr>
          </a:p>
          <a:p>
            <a:endParaRPr lang="fi-FI" sz="2400" dirty="0">
              <a:solidFill>
                <a:srgbClr val="00B050"/>
              </a:solidFill>
            </a:endParaRPr>
          </a:p>
          <a:p>
            <a:r>
              <a:rPr lang="fi-FI" sz="2400" b="1" dirty="0">
                <a:solidFill>
                  <a:srgbClr val="0070C0"/>
                </a:solidFill>
              </a:rPr>
              <a:t>11. </a:t>
            </a:r>
            <a:r>
              <a:rPr lang="fi-FI" sz="2400" b="1" dirty="0" err="1">
                <a:solidFill>
                  <a:srgbClr val="0070C0"/>
                </a:solidFill>
              </a:rPr>
              <a:t>u</a:t>
            </a:r>
            <a:r>
              <a:rPr lang="fi-FI" sz="2400" b="1" dirty="0" err="1">
                <a:solidFill>
                  <a:srgbClr val="0070C0"/>
                </a:solidFill>
                <a:latin typeface="Calibri" panose="020F0502020204030204" pitchFamily="34" charset="0"/>
              </a:rPr>
              <a:t>ppgift</a:t>
            </a:r>
            <a:r>
              <a:rPr lang="fi-FI" sz="2400" b="1" i="0" dirty="0">
                <a:solidFill>
                  <a:srgbClr val="0070C0"/>
                </a:solidFill>
                <a:effectLst/>
                <a:latin typeface="Calibri" panose="020F0502020204030204" pitchFamily="34" charset="0"/>
              </a:rPr>
              <a:t>: </a:t>
            </a:r>
            <a:r>
              <a:rPr lang="fi-FI" sz="2400" b="1" i="0" dirty="0" err="1">
                <a:solidFill>
                  <a:srgbClr val="0070C0"/>
                </a:solidFill>
                <a:effectLst/>
                <a:latin typeface="Calibri" panose="020F0502020204030204" pitchFamily="34" charset="0"/>
              </a:rPr>
              <a:t>sök</a:t>
            </a:r>
            <a:r>
              <a:rPr lang="fi-FI" sz="2400" b="1" i="0" dirty="0">
                <a:solidFill>
                  <a:srgbClr val="0070C0"/>
                </a:solidFill>
                <a:effectLst/>
                <a:latin typeface="Calibri" panose="020F0502020204030204" pitchFamily="34" charset="0"/>
              </a:rPr>
              <a:t> </a:t>
            </a:r>
            <a:r>
              <a:rPr lang="fi-FI" sz="2400" b="1" i="0" dirty="0" err="1">
                <a:solidFill>
                  <a:srgbClr val="0070C0"/>
                </a:solidFill>
                <a:effectLst/>
                <a:latin typeface="Calibri" panose="020F0502020204030204" pitchFamily="34" charset="0"/>
              </a:rPr>
              <a:t>på</a:t>
            </a:r>
            <a:r>
              <a:rPr lang="fi-FI" sz="2400" b="1" i="0" dirty="0">
                <a:solidFill>
                  <a:srgbClr val="0070C0"/>
                </a:solidFill>
                <a:effectLst/>
                <a:latin typeface="Calibri" panose="020F0502020204030204" pitchFamily="34" charset="0"/>
              </a:rPr>
              <a:t> </a:t>
            </a:r>
            <a:r>
              <a:rPr lang="fi-FI" sz="2400" b="1" i="0" dirty="0" err="1">
                <a:solidFill>
                  <a:srgbClr val="0070C0"/>
                </a:solidFill>
                <a:effectLst/>
                <a:latin typeface="Calibri" panose="020F0502020204030204" pitchFamily="34" charset="0"/>
              </a:rPr>
              <a:t>nätet</a:t>
            </a:r>
            <a:r>
              <a:rPr lang="fi-FI" sz="2400" b="1" i="0" dirty="0">
                <a:solidFill>
                  <a:srgbClr val="0070C0"/>
                </a:solidFill>
                <a:effectLst/>
                <a:latin typeface="Calibri" panose="020F0502020204030204" pitchFamily="34" charset="0"/>
              </a:rPr>
              <a:t> </a:t>
            </a:r>
            <a:r>
              <a:rPr lang="fi-FI" sz="2400" b="1" dirty="0" err="1">
                <a:solidFill>
                  <a:srgbClr val="0070C0"/>
                </a:solidFill>
                <a:latin typeface="Calibri" panose="020F0502020204030204" pitchFamily="34" charset="0"/>
              </a:rPr>
              <a:t>hur</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utlänningar</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upplevt</a:t>
            </a:r>
            <a:r>
              <a:rPr lang="fi-FI" sz="2400" b="1" dirty="0">
                <a:solidFill>
                  <a:srgbClr val="0070C0"/>
                </a:solidFill>
                <a:latin typeface="Calibri" panose="020F0502020204030204" pitchFamily="34" charset="0"/>
              </a:rPr>
              <a:t> Finland </a:t>
            </a:r>
            <a:r>
              <a:rPr lang="fi-FI" sz="2400" b="1" dirty="0" err="1">
                <a:solidFill>
                  <a:srgbClr val="0070C0"/>
                </a:solidFill>
                <a:latin typeface="Calibri" panose="020F0502020204030204" pitchFamily="34" charset="0"/>
              </a:rPr>
              <a:t>och</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vilken</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kulturchock</a:t>
            </a:r>
            <a:r>
              <a:rPr lang="fi-FI" sz="2400" b="1" dirty="0">
                <a:solidFill>
                  <a:srgbClr val="0070C0"/>
                </a:solidFill>
                <a:latin typeface="Calibri" panose="020F0502020204030204" pitchFamily="34" charset="0"/>
              </a:rPr>
              <a:t> de </a:t>
            </a:r>
            <a:r>
              <a:rPr lang="fi-FI" sz="2400" b="1" dirty="0" err="1">
                <a:solidFill>
                  <a:srgbClr val="0070C0"/>
                </a:solidFill>
                <a:latin typeface="Calibri" panose="020F0502020204030204" pitchFamily="34" charset="0"/>
              </a:rPr>
              <a:t>haft</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Sök</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också</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erfarenheter</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som</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utbytesstuderande</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har</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haft</a:t>
            </a:r>
            <a:r>
              <a:rPr lang="fi-FI" sz="2400" b="1" dirty="0">
                <a:solidFill>
                  <a:srgbClr val="0070C0"/>
                </a:solidFill>
                <a:latin typeface="Calibri" panose="020F0502020204030204" pitchFamily="34" charset="0"/>
              </a:rPr>
              <a:t> i </a:t>
            </a:r>
            <a:r>
              <a:rPr lang="fi-FI" sz="2400" b="1" dirty="0" err="1">
                <a:solidFill>
                  <a:srgbClr val="0070C0"/>
                </a:solidFill>
                <a:latin typeface="Calibri" panose="020F0502020204030204" pitchFamily="34" charset="0"/>
              </a:rPr>
              <a:t>resemålet</a:t>
            </a:r>
            <a:r>
              <a:rPr lang="fi-FI" sz="2400" b="1" dirty="0">
                <a:solidFill>
                  <a:srgbClr val="0070C0"/>
                </a:solidFill>
                <a:latin typeface="Calibri" panose="020F0502020204030204" pitchFamily="34" charset="0"/>
              </a:rPr>
              <a:t> du </a:t>
            </a:r>
            <a:r>
              <a:rPr lang="fi-FI" sz="2400" b="1" dirty="0" err="1">
                <a:solidFill>
                  <a:srgbClr val="0070C0"/>
                </a:solidFill>
                <a:latin typeface="Calibri" panose="020F0502020204030204" pitchFamily="34" charset="0"/>
              </a:rPr>
              <a:t>åker</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till</a:t>
            </a:r>
            <a:r>
              <a:rPr lang="fi-FI" sz="2400" b="1" dirty="0">
                <a:solidFill>
                  <a:srgbClr val="0070C0"/>
                </a:solidFill>
                <a:latin typeface="Calibri" panose="020F0502020204030204" pitchFamily="34" charset="0"/>
              </a:rPr>
              <a:t> (</a:t>
            </a:r>
            <a:r>
              <a:rPr lang="fi-FI" sz="2400" b="1" dirty="0" err="1">
                <a:solidFill>
                  <a:srgbClr val="0070C0"/>
                </a:solidFill>
                <a:latin typeface="Calibri" panose="020F0502020204030204" pitchFamily="34" charset="0"/>
              </a:rPr>
              <a:t>sammanlagt</a:t>
            </a:r>
            <a:r>
              <a:rPr lang="fi-FI" sz="2400" b="1" dirty="0">
                <a:solidFill>
                  <a:srgbClr val="0070C0"/>
                </a:solidFill>
                <a:latin typeface="Calibri" panose="020F0502020204030204" pitchFamily="34" charset="0"/>
              </a:rPr>
              <a:t> 4)</a:t>
            </a:r>
            <a:endParaRPr lang="fi-FI" sz="2400" dirty="0">
              <a:solidFill>
                <a:srgbClr val="00B050"/>
              </a:solidFill>
            </a:endParaRPr>
          </a:p>
        </p:txBody>
      </p:sp>
    </p:spTree>
    <p:extLst>
      <p:ext uri="{BB962C8B-B14F-4D97-AF65-F5344CB8AC3E}">
        <p14:creationId xmlns:p14="http://schemas.microsoft.com/office/powerpoint/2010/main" val="148422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5BBC-C1F8-ABB4-16DE-2E811C49D21D}"/>
              </a:ext>
            </a:extLst>
          </p:cNvPr>
          <p:cNvSpPr>
            <a:spLocks noGrp="1"/>
          </p:cNvSpPr>
          <p:nvPr>
            <p:ph type="title"/>
          </p:nvPr>
        </p:nvSpPr>
        <p:spPr/>
        <p:txBody>
          <a:bodyPr>
            <a:normAutofit/>
          </a:bodyPr>
          <a:lstStyle/>
          <a:p>
            <a:pPr algn="l"/>
            <a:r>
              <a:rPr lang="sv-SE" sz="3200" b="0" i="0" dirty="0">
                <a:effectLst/>
                <a:latin typeface="ArialNova"/>
              </a:rPr>
              <a:t>Nepal: Oktober till november är den mest populära säsongen för turism. Klimatet är varmt och vädret är klart. Medeltemperatur 15-20 C. Nepal tillhör jordbävningszoner, bekanta dig med bruksanvisningen.</a:t>
            </a:r>
            <a:br>
              <a:rPr lang="sv-SE" sz="3200" b="0" i="0" dirty="0">
                <a:effectLst/>
                <a:latin typeface="ArialNova"/>
              </a:rPr>
            </a:br>
            <a:br>
              <a:rPr lang="sv-SE" sz="3200" b="0" i="0" dirty="0">
                <a:effectLst/>
                <a:latin typeface="ArialNova"/>
              </a:rPr>
            </a:br>
            <a:br>
              <a:rPr lang="fi-FI" sz="3200" b="0" i="0" dirty="0">
                <a:effectLst/>
                <a:latin typeface="ArialNova"/>
              </a:rPr>
            </a:br>
            <a:r>
              <a:rPr lang="fi-FI" sz="3200" b="0" i="0" dirty="0" err="1">
                <a:effectLst/>
                <a:latin typeface="ArialNova"/>
              </a:rPr>
              <a:t>Norra</a:t>
            </a:r>
            <a:r>
              <a:rPr lang="fi-FI" sz="3200" b="0" i="0" dirty="0">
                <a:effectLst/>
                <a:latin typeface="ArialNova"/>
              </a:rPr>
              <a:t> Europa </a:t>
            </a:r>
            <a:r>
              <a:rPr lang="fi-FI" sz="3200" b="0" i="0" dirty="0" err="1">
                <a:effectLst/>
                <a:latin typeface="ArialNova"/>
              </a:rPr>
              <a:t>januari</a:t>
            </a:r>
            <a:r>
              <a:rPr lang="fi-FI" sz="3200" b="0" i="0" dirty="0">
                <a:effectLst/>
                <a:latin typeface="ArialNova"/>
              </a:rPr>
              <a:t>-mars:  0-(-5 C</a:t>
            </a:r>
            <a:r>
              <a:rPr lang="fi-FI" sz="3200" b="0" i="0" dirty="0">
                <a:solidFill>
                  <a:srgbClr val="097D45"/>
                </a:solidFill>
                <a:effectLst/>
                <a:latin typeface="ArialNova"/>
              </a:rPr>
              <a:t>)</a:t>
            </a:r>
            <a:br>
              <a:rPr lang="fi-FI" sz="3200" b="0" i="0" dirty="0">
                <a:solidFill>
                  <a:srgbClr val="097D45"/>
                </a:solidFill>
                <a:effectLst/>
                <a:latin typeface="ArialNova"/>
              </a:rPr>
            </a:br>
            <a:endParaRPr lang="fi-FI" sz="3200" dirty="0"/>
          </a:p>
        </p:txBody>
      </p:sp>
    </p:spTree>
    <p:extLst>
      <p:ext uri="{BB962C8B-B14F-4D97-AF65-F5344CB8AC3E}">
        <p14:creationId xmlns:p14="http://schemas.microsoft.com/office/powerpoint/2010/main" val="144676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8DCC-A077-566D-9DC6-D15B2F6B8C64}"/>
              </a:ext>
            </a:extLst>
          </p:cNvPr>
          <p:cNvSpPr>
            <a:spLocks noGrp="1"/>
          </p:cNvSpPr>
          <p:nvPr>
            <p:ph type="title"/>
          </p:nvPr>
        </p:nvSpPr>
        <p:spPr/>
        <p:txBody>
          <a:bodyPr>
            <a:normAutofit fontScale="90000"/>
          </a:bodyPr>
          <a:lstStyle/>
          <a:p>
            <a:pPr algn="l" rtl="0"/>
            <a:r>
              <a:rPr lang="sv-SE" b="0" i="0" dirty="0">
                <a:effectLst/>
                <a:latin typeface="ArialNova"/>
              </a:rPr>
              <a:t>Centraleuropa januari-mars: Medeltemperaturer 5-10 C </a:t>
            </a:r>
            <a:r>
              <a:rPr lang="fi-FI" b="0" i="0" dirty="0">
                <a:effectLst/>
                <a:latin typeface="ArialNova"/>
              </a:rPr>
              <a:t>:</a:t>
            </a:r>
            <a:br>
              <a:rPr lang="fi-FI" b="0" i="0" dirty="0">
                <a:effectLst/>
                <a:latin typeface="ArialNova"/>
              </a:rPr>
            </a:br>
            <a:r>
              <a:rPr lang="fi-FI" b="0" i="0" dirty="0" err="1">
                <a:effectLst/>
                <a:latin typeface="ArialNova"/>
              </a:rPr>
              <a:t>Södra</a:t>
            </a:r>
            <a:r>
              <a:rPr lang="fi-FI" b="0" i="0" dirty="0">
                <a:effectLst/>
                <a:latin typeface="ArialNova"/>
              </a:rPr>
              <a:t> Europa </a:t>
            </a:r>
            <a:r>
              <a:rPr lang="fi-FI" b="0" i="0" dirty="0" err="1">
                <a:effectLst/>
                <a:latin typeface="ArialNova"/>
              </a:rPr>
              <a:t>januari</a:t>
            </a:r>
            <a:r>
              <a:rPr lang="fi-FI" b="0" i="0" dirty="0">
                <a:effectLst/>
                <a:latin typeface="ArialNova"/>
              </a:rPr>
              <a:t>-mars: </a:t>
            </a:r>
            <a:r>
              <a:rPr lang="fi-FI" b="0" i="0" dirty="0" err="1">
                <a:effectLst/>
                <a:latin typeface="ArialNova"/>
              </a:rPr>
              <a:t>Medeltemperatur</a:t>
            </a:r>
            <a:r>
              <a:rPr lang="fi-FI" b="0" i="0" dirty="0">
                <a:effectLst/>
                <a:latin typeface="ArialNova"/>
              </a:rPr>
              <a:t> 10-15 C</a:t>
            </a:r>
            <a:br>
              <a:rPr lang="fi-FI" b="0" i="0" dirty="0">
                <a:effectLst/>
                <a:latin typeface="ArialNova"/>
              </a:rPr>
            </a:br>
            <a:br>
              <a:rPr lang="fi-FI" b="0" i="0" dirty="0">
                <a:effectLst/>
                <a:latin typeface="ArialNova"/>
              </a:rPr>
            </a:br>
            <a:r>
              <a:rPr lang="sv-SE" b="0" i="0" dirty="0">
                <a:effectLst/>
                <a:latin typeface="ArialNova"/>
              </a:rPr>
              <a:t>Var förberedd att nätterna kan vara kalla och att temperaturen inomhus kan vara lägre än i Finland.</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3434212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711D16E6C0355341B2A14888195CFDDA" ma:contentTypeVersion="11" ma:contentTypeDescription="Luo uusi asiakirja." ma:contentTypeScope="" ma:versionID="89ed508ed098a5a1ac5e24e1d378f6b6">
  <xsd:schema xmlns:xsd="http://www.w3.org/2001/XMLSchema" xmlns:xs="http://www.w3.org/2001/XMLSchema" xmlns:p="http://schemas.microsoft.com/office/2006/metadata/properties" xmlns:ns2="9b64ff0e-a7fc-4cac-994e-a0c96f9eb1f4" xmlns:ns3="dd6cf0c9-f3ea-4e76-a3e7-e71975436970" targetNamespace="http://schemas.microsoft.com/office/2006/metadata/properties" ma:root="true" ma:fieldsID="8e0c7c341d3c1494c216ae93abafa312" ns2:_="" ns3:_="">
    <xsd:import namespace="9b64ff0e-a7fc-4cac-994e-a0c96f9eb1f4"/>
    <xsd:import namespace="dd6cf0c9-f3ea-4e76-a3e7-e719754369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4ff0e-a7fc-4cac-994e-a0c96f9eb1f4"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6cf0c9-f3ea-4e76-a3e7-e7197543697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89A664-A47D-431F-BEDB-EF55ED860A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4B7B7B-E253-4861-8D6F-61724FD41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4ff0e-a7fc-4cac-994e-a0c96f9eb1f4"/>
    <ds:schemaRef ds:uri="dd6cf0c9-f3ea-4e76-a3e7-e7197543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54F58D-8A55-4BA0-83F7-2FF7D5BEE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1460</TotalTime>
  <Words>5346</Words>
  <Application>Microsoft Office PowerPoint</Application>
  <PresentationFormat>Widescreen</PresentationFormat>
  <Paragraphs>324</Paragraphs>
  <Slides>70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ArialNova</vt:lpstr>
      <vt:lpstr>ArialNova-Bold</vt:lpstr>
      <vt:lpstr>Calibri</vt:lpstr>
      <vt:lpstr>Calibri Light</vt:lpstr>
      <vt:lpstr>Office Theme</vt:lpstr>
      <vt:lpstr>PowerPoint Presentation</vt:lpstr>
      <vt:lpstr>ENSAM ELLER I GRUPP</vt:lpstr>
      <vt:lpstr>Ensam: Lätt att träffa nya människor, utveckla språkkunskaper. I en grupp eller med en vän. Att resa ensam gör det enkelt att träffa nya människor, observera omgivningen och få ut mesta möjliga av dina språkkunskaper.   Det är lättare att smälta in bland lokalbefolkningen när du inte pratar med en vän på ett främmande språk. I vissa länder kommer en kvinna som reser ensam att bli uppmärksammad. Om du får oönskad uppmärksamhet kan du slå följe med en annan resenär. </vt:lpstr>
      <vt:lpstr>När du reser ensam eller i grupp kan du dela både bra och dåliga erfarenheter med andra, så det är mindre troligt att du känner dig ensam och osäker. Men när man reser tillsammans måste man vara beredd att kompromissa. Oavsett om du reser ensam eller tillsammans bör du börja planera och förbereda din resa i god tid, och din internationella koordinator hjälper dig med alla dina frågor och förbereder dig för din avresa (allmänt preppande, preppande för mottagarlandet, personligt preppande).</vt:lpstr>
      <vt:lpstr>PowerPoint Presentation</vt:lpstr>
      <vt:lpstr> Hurdant väder?</vt:lpstr>
      <vt:lpstr>Norra Indien: Från november till mars är klimatet relativt behagligt (dagstemperatur 5-20 C), ibland kan temperaturen ändå sänka under noll. Norra Europa januari-mars: Medeltemperatur 0-(-5 C) </vt:lpstr>
      <vt:lpstr>Nepal: Oktober till november är den mest populära säsongen för turism. Klimatet är varmt och vädret är klart. Medeltemperatur 15-20 C. Nepal tillhör jordbävningszoner, bekanta dig med bruksanvisningen.   Norra Europa januari-mars:  0-(-5 C) </vt:lpstr>
      <vt:lpstr>Centraleuropa januari-mars: Medeltemperaturer 5-10 C : Södra Europa januari-mars: Medeltemperatur 10-15 C  Var förberedd att nätterna kan vara kalla och att temperaturen inomhus kan vara lägre än i Finland. </vt:lpstr>
      <vt:lpstr>Dokumentering av uppgifterna – Skapa en onedrvive-pärm: Spara:Internationell portfolieEGET NAMN. Dela med din egen internationella koordinator, din studiehandledare och ansvarslärare/Vamias handledare under arbetsplatsinlärningen. 1. uppgift: Skapa en onedrive-pärm.</vt:lpstr>
      <vt:lpstr>   Samla information:tidigare deltagare i utbytet, kompisar, nätet, bibliotek, böcker, filmer, reseguider</vt:lpstr>
      <vt:lpstr>Fråga om erfarenheter av kompisar och bekanta samt av andra studerande och lärare som har varit på samma ställe tidigare. Läs reserapporter (fråga av din internationella koordinator). Låna reseguider från biblioteket (t.ex. Lonely Planet). Bläddra igenom resetidningar. Surfa på nätet (sidor t.ex. Tripadvisor, Wikitravel, Lonely Planet, Pallontallaajat, Rantapallo). </vt:lpstr>
      <vt:lpstr>Besök också arbetsplatsens/ samarbetsskolans hemsidor. Ladda ned reseappar: (t.ex. XE Currency, Wi-Fi Finder, Skype, kartaapplikationer, t.ex. Citymapper London, Google Translate, Facebook, Twitter). Läs diskussionsforum. Läs romaner om destinationslandet. </vt:lpstr>
      <vt:lpstr>Kolla filmer om destinationslandet (t.ex. Slumdog millionnaire). Kolla dokument och reseprogram på tv. Förbered dig också att berätta om Finland, din hemort och din skola.  2. uppgift. Banda in din presentation om Finland, din hemort och skola (max 5 min). </vt:lpstr>
      <vt:lpstr> Utbyte utomlands som en del i din examen</vt:lpstr>
      <vt:lpstr>Inlärning på arbetsplatsen utomlands ger dig kompetenspoäng inte bara för yrkesexamen eller del av den utan också i allmänna ämnen. Innan du åker ska du träffa din studiehandledare, din yrkeshandledare och internationella koordinator och tillsammans planera hur utlandsvistelsen ska bli en del av dina studier.  Kom också överens om hur du ska genomföra yrkesprovet (utomlands eller i Finland).</vt:lpstr>
      <vt:lpstr>Allmänna preppandet och preppandet för mottagarlandet, 1 kp  Därtill kan du välja andra kurser inom internationell verksamhet såsom språk- och kulturkurser i vårt utbud. För närmare information kontakta din egen koordinator eller studiehandledare. </vt:lpstr>
      <vt:lpstr> Portfolien betygsätts som en del av Ready to go -preppandet (det allmänna och personliga prepppandet), som du får ett vitsord för. Din internationella koordinatorn betygsätter portfolien efter den studerande kommit tillbaka.   Med din portfolie kan du visa hur bra du har förberett dig till utlandsutbytet och vad du har lärt dig av erfarenheten. Portfolien bearbetas före resan, under utbytet och efter det.  Du får en TO DO –lista i Ready to go –preppandet om uppgifterna som ska sparas i pärmen.  </vt:lpstr>
      <vt:lpstr>När du dokumenterar din resa, kom ihåg att inte skriva något negativt om vår partnerskola eller vårt partnerföretag, till exempel på en blogg eller någon annanstans på nätet, och att inte publicera något som omfattas av affärshemligheter eller integritetsskydd. Be också om tillstånd om du vill ta bilder på arbetsplatsen (av lokalerna eller människor).  Du kan kommunicera med människor utan att använda ett gemensamt språk, använd bara teckenspråk. Du kan ta med dig en symbolspråkskarta, där du kan peka på bilden för att visa vad du menar. </vt:lpstr>
      <vt:lpstr>Även om det skulle kännas som att du inte kan perfekt engelska - åk iväg ändå! Du får ändå mycket mera ut av resan om du kan språket som talas i landet och var och en uppskattar det att någon från ett främmande land har tagit tiden att lära sig åtminstone ett par ord i lokalt språk i förväg, så som hälsningar, tack, ursäkta/ förlåt, räkneord. Prata tydlig engelska som också kan förstås av icke infödda talare av engelska. Framför allt - våga tala! </vt:lpstr>
      <vt:lpstr>Öva på bl.a. engelska eller mottagarlandets språk: korta dialoger med teman kök, restaurang, hotell, resande och bilverkstad. Kolla på olika videon. 3 uppgift: a) Fakta om resemålet (uppgiften får du vid allmänt preppande) b) Sök video på engelska eller på mottagarspråket om temat du kommer att jobba med och ladda ner videon i portfolion.</vt:lpstr>
      <vt:lpstr>  Resebiljetter reserveras av: assistent för internationella ärenden marketta.hast@vamia.fi (tåg, båt, flyg+ IBAN kontonummer.</vt:lpstr>
      <vt:lpstr> Reseförsäkring</vt:lpstr>
      <vt:lpstr>Du kommer att få reseförsäkring via skolan under hela din resa (resa, arbetstid och fritid). Ta med dig ditt försäkringsbevis och visa upp det för din läkare.Vid sjukdom ska du först kontakta försäkringsbolagets dejournummer eftersom de kan ha egna läkare som kan hjälpa dig.   Du kan också be din lokala kontaktperson om råd när du ska välja läkare. Försäkringen täcker kostnader för behandling av sjukdom och olycksfall under resan samt akut tandvärk. </vt:lpstr>
      <vt:lpstr>Resegodsförsäkringen ingår inte i försäkringen, den måste du ta själv om du vill ha en. Försäkringen täcker inte heller extremhobbyer, t.ex. djupdykning osv. samt sjukdom som du haft innan du åkt.  Skolans försäkring för ekonomiskt ansvar täcker skadorna på arbetsplatsen. </vt:lpstr>
      <vt:lpstr>  Viktiga dokument </vt:lpstr>
      <vt:lpstr>1) pass (till vissa länder måste vara i kraft ännu 6 månader efter resan) 2) visum (till vissa länder utanför Europa) 3) id-kort 4) kreditkort eller bankkort som funkar utomlands 5) flygbiljetter och andra resebiljetter 6) utbildningsavtal (Learning/training agreement)  7) utvärderingspapperen för yrkesprovet om du avlägger det utomlands (av din skolas handledare)  8) studerandekort och –intyg (appen) </vt:lpstr>
      <vt:lpstr>9) europeiskt sjukvårdskort (kan beställas vid Fpa med banklösenord, gratis). Måste skaffas innan resan äger rum 10) försäkringsintyg (av internationella koordinatorn+Doctors statement) 11) resegodsförsäkringsintyg (måste tas själv ifall man vill ha en) 12) recept (se närmare hälsoinfon) 13) vaccinattionskort (se närmare hälsoinfon) 14) hygienpasskopia om man har passet 15) kontaktuppgifter: hemmet, din handledare  vid Vamia, internationell koordinator, chef för internationella ärenden, rektor, lokal kontaktperson, polis och nödnummer i destinationslandet, adress och telefon till lägenheten, adress och telefon till arbetsplatsen 16) Finlands ambassad i landet (kontaktinfoblanketten som du kan fylla i får du av din internationella koordinator)  4. uppgift: kontaktuppgifter- fyll i spara i din onedrive –pärm. Du får blanketten i allmänt preppande  </vt:lpstr>
      <vt:lpstr>  Reseutrustning  Packa inte med för mycket grejer!  Du kommer att gå till fots en hel del och lyfta ditt bagage till transportmedel och då kan tungt bagage vara svåra att hantera.  Packa med bara det allra nödvändigaste 5. uppgift: Vad ska jag packa med: Länk  </vt:lpstr>
      <vt:lpstr>   1. ovannämnda resedokument och kopiorna 2. pengar i kontanter och landets valuta 3. dagsryggsäck eller axelväska med långt band så att du  4. kan bära den tvärs över kroppen 5. bra skor i vilka man kan gå långa sträckor 6. ficklampa  7. Leatherman-multiverktyg el dyl. 8. batterier om man behöver dem i apparater 9. adapter som kan köpas på största varuhus och på  10. flygplatsen (t.ex till Japan) 11. syredskap 12. shal, stor skarf elle varm fleece-jacka 13. egna lakan (t.ex. Nepal) 14. mobil, laptop, pekplatta, laddare  </vt:lpstr>
      <vt:lpstr>15. pengarbälte eller halspåse 16. extra kontaktlinser, lösning, glasögonen 17. hygienprodukter i små mängder att ha i  18. handbagaget ifall ditt bagage blir försenat 19. kläder av samma orsak 20. mediciner 21. passfoton 22. lösa varma kläder speciellt för långa flygen, flygsockor 23. presenter till arbetsplatsen/ till värdfamiljen </vt:lpstr>
      <vt:lpstr>24. fejkplånbok 25. rengöringsdukar för händer eller handdesinfectionsmedel 26. lås till bagaget 27. adresslappar till bagaget  På diskussionsspalter på nätet eller genom att fråga av andra som har varit på samma ställe kan man få information om vad som kan vara svårt att hitta på plats. </vt:lpstr>
      <vt:lpstr> </vt:lpstr>
      <vt:lpstr> </vt:lpstr>
      <vt:lpstr> </vt:lpstr>
      <vt:lpstr> </vt:lpstr>
      <vt:lpstr> </vt:lpstr>
      <vt:lpstr> </vt:lpstr>
      <vt:lpstr> </vt:lpstr>
      <vt:lpstr> </vt:lpstr>
      <vt:lpstr> </vt:lpstr>
      <vt:lpstr> </vt:lpstr>
      <vt:lpstr> </vt:lpstr>
      <vt:lpstr> </vt:lpstr>
      <vt:lpstr> </vt:lpstr>
      <vt:lpstr> </vt:lpstr>
      <vt:lpstr>PowerPoint Presentation</vt:lpstr>
      <vt:lpstr>RESEBUDJET </vt:lpstr>
      <vt:lpstr>PowerPoint Presentation</vt:lpstr>
      <vt:lpstr>   </vt:lpstr>
      <vt:lpstr>   </vt:lpstr>
      <vt:lpstr>   </vt:lpstr>
      <vt:lpstr>Vad gör du om pengarna tar slut?</vt:lpstr>
      <vt:lpstr>Mobiltelefon</vt:lpstr>
      <vt:lpstr>Internet</vt:lpstr>
      <vt:lpstr>Säkerhet och risker</vt:lpstr>
      <vt:lpstr>Säkerhet och risker</vt:lpstr>
      <vt:lpstr>Att förutse faror</vt:lpstr>
      <vt:lpstr>Att förutse faror</vt:lpstr>
      <vt:lpstr>Anmälan av brott och myndigheter</vt:lpstr>
      <vt:lpstr>Att förutse faror</vt:lpstr>
      <vt:lpstr>Om ditt pass försvinner</vt:lpstr>
      <vt:lpstr>Förutse</vt:lpstr>
      <vt:lpstr>Resemeddelande – var beredd</vt:lpstr>
      <vt:lpstr>Olika koder i olika kulturer: handsignaler osv.</vt:lpstr>
      <vt:lpstr>Kulturchock</vt:lpstr>
      <vt:lpstr>Kultturchockens fyra skeden</vt:lpstr>
      <vt:lpstr>Kultturchockens fyra skeden</vt:lpstr>
      <vt:lpstr>Kultturchockens fyra skeden</vt:lpstr>
      <vt:lpstr>Kultturchockens fyra skeden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Keto Jouko</dc:creator>
  <cp:lastModifiedBy>Korpela Nina</cp:lastModifiedBy>
  <cp:revision>64</cp:revision>
  <dcterms:created xsi:type="dcterms:W3CDTF">2016-10-14T06:25:16Z</dcterms:created>
  <dcterms:modified xsi:type="dcterms:W3CDTF">2023-11-14T12:42:50Z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0x010100711D16E6C0355341B2A14888195CFDDA</vt:lpwstr>
  </property>
</Properties>
</file>